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97" r:id="rId3"/>
    <p:sldId id="298" r:id="rId4"/>
    <p:sldId id="293" r:id="rId5"/>
    <p:sldId id="287" r:id="rId6"/>
    <p:sldId id="288" r:id="rId7"/>
    <p:sldId id="289" r:id="rId8"/>
    <p:sldId id="291" r:id="rId9"/>
    <p:sldId id="292" r:id="rId10"/>
    <p:sldId id="299" r:id="rId11"/>
    <p:sldId id="302" r:id="rId12"/>
    <p:sldId id="303" r:id="rId13"/>
    <p:sldId id="257" r:id="rId14"/>
    <p:sldId id="258" r:id="rId15"/>
    <p:sldId id="259" r:id="rId16"/>
    <p:sldId id="260" r:id="rId17"/>
    <p:sldId id="290" r:id="rId18"/>
    <p:sldId id="261" r:id="rId19"/>
    <p:sldId id="262" r:id="rId20"/>
    <p:sldId id="271" r:id="rId21"/>
    <p:sldId id="274" r:id="rId22"/>
    <p:sldId id="272" r:id="rId23"/>
    <p:sldId id="273" r:id="rId24"/>
    <p:sldId id="263" r:id="rId25"/>
    <p:sldId id="266" r:id="rId26"/>
    <p:sldId id="264" r:id="rId27"/>
    <p:sldId id="268" r:id="rId28"/>
    <p:sldId id="267" r:id="rId29"/>
    <p:sldId id="269" r:id="rId30"/>
    <p:sldId id="270" r:id="rId31"/>
    <p:sldId id="265" r:id="rId32"/>
    <p:sldId id="275" r:id="rId33"/>
    <p:sldId id="286"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D5"/>
    <a:srgbClr val="2E3032"/>
    <a:srgbClr val="FCD6C1"/>
    <a:srgbClr val="EDEEE9"/>
    <a:srgbClr val="F9A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660"/>
  </p:normalViewPr>
  <p:slideViewPr>
    <p:cSldViewPr snapToGrid="0" showGuides="1">
      <p:cViewPr varScale="1">
        <p:scale>
          <a:sx n="133" d="100"/>
          <a:sy n="133" d="100"/>
        </p:scale>
        <p:origin x="192" y="120"/>
      </p:cViewPr>
      <p:guideLst>
        <p:guide orient="horz" pos="1597"/>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251922630445"/>
          <c:y val="5.05726803991223E-2"/>
          <c:w val="0.59923635382481899"/>
          <c:h val="0.89885463920175501"/>
        </c:manualLayout>
      </c:layout>
      <c:doughnutChart>
        <c:varyColors val="1"/>
        <c:ser>
          <c:idx val="0"/>
          <c:order val="0"/>
          <c:tx>
            <c:strRef>
              <c:f>Sheet1!$B$1</c:f>
              <c:strCache>
                <c:ptCount val="1"/>
                <c:pt idx="0">
                  <c:v>销售额</c:v>
                </c:pt>
              </c:strCache>
            </c:strRef>
          </c:tx>
          <c:spPr>
            <a:ln w="19050">
              <a:noFill/>
            </a:ln>
          </c:spPr>
          <c:dPt>
            <c:idx val="0"/>
            <c:bubble3D val="0"/>
            <c:spPr>
              <a:solidFill>
                <a:srgbClr val="FCD6C1"/>
              </a:solidFill>
              <a:ln w="19050">
                <a:noFill/>
              </a:ln>
              <a:effectLst/>
            </c:spPr>
            <c:extLst>
              <c:ext xmlns:c16="http://schemas.microsoft.com/office/drawing/2014/chart" uri="{C3380CC4-5D6E-409C-BE32-E72D297353CC}">
                <c16:uniqueId val="{00000001-54F7-4D7C-BFE6-9EA3A80A6F63}"/>
              </c:ext>
            </c:extLst>
          </c:dPt>
          <c:dPt>
            <c:idx val="1"/>
            <c:bubble3D val="0"/>
            <c:spPr>
              <a:solidFill>
                <a:schemeClr val="accent1">
                  <a:lumMod val="60000"/>
                  <a:lumOff val="40000"/>
                </a:schemeClr>
              </a:solidFill>
              <a:ln w="19050">
                <a:noFill/>
              </a:ln>
              <a:effectLst/>
            </c:spPr>
            <c:extLst>
              <c:ext xmlns:c16="http://schemas.microsoft.com/office/drawing/2014/chart" uri="{C3380CC4-5D6E-409C-BE32-E72D297353CC}">
                <c16:uniqueId val="{00000003-54F7-4D7C-BFE6-9EA3A80A6F63}"/>
              </c:ext>
            </c:extLst>
          </c:dPt>
          <c:cat>
            <c:strRef>
              <c:f>Sheet1!$A$2:$A$3</c:f>
              <c:strCache>
                <c:ptCount val="2"/>
                <c:pt idx="0">
                  <c:v>第一季度</c:v>
                </c:pt>
                <c:pt idx="1">
                  <c:v>第二季度</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54F7-4D7C-BFE6-9EA3A80A6F6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43405651202"/>
          <c:y val="5.40571715509146E-2"/>
          <c:w val="0.851939881328169"/>
          <c:h val="0.79661527952228195"/>
        </c:manualLayout>
      </c:layout>
      <c:barChart>
        <c:barDir val="col"/>
        <c:grouping val="clustered"/>
        <c:varyColors val="0"/>
        <c:ser>
          <c:idx val="0"/>
          <c:order val="0"/>
          <c:tx>
            <c:strRef>
              <c:f>Sheet1!$B$1</c:f>
              <c:strCache>
                <c:ptCount val="1"/>
                <c:pt idx="0">
                  <c:v>系列 1</c:v>
                </c:pt>
              </c:strCache>
            </c:strRef>
          </c:tx>
          <c:spPr>
            <a:solidFill>
              <a:srgbClr val="2E303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93-4C07-A37B-522E3EE1E07C}"/>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rgbClr val="5957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93-4C07-A37B-522E3EE1E07C}"/>
            </c:ext>
          </c:extLst>
        </c:ser>
        <c:dLbls>
          <c:showLegendKey val="0"/>
          <c:showVal val="0"/>
          <c:showCatName val="0"/>
          <c:showSerName val="0"/>
          <c:showPercent val="0"/>
          <c:showBubbleSize val="0"/>
        </c:dLbls>
        <c:gapWidth val="219"/>
        <c:axId val="721846992"/>
        <c:axId val="721848560"/>
      </c:barChart>
      <c:catAx>
        <c:axId val="7218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rgbClr val="59575A"/>
                </a:solidFill>
                <a:latin typeface="+mn-lt"/>
                <a:ea typeface="+mn-ea"/>
                <a:cs typeface="+mn-cs"/>
              </a:defRPr>
            </a:pPr>
            <a:endParaRPr lang="en-US"/>
          </a:p>
        </c:txPr>
        <c:crossAx val="721848560"/>
        <c:crosses val="autoZero"/>
        <c:auto val="1"/>
        <c:lblAlgn val="ctr"/>
        <c:lblOffset val="100"/>
        <c:noMultiLvlLbl val="0"/>
      </c:catAx>
      <c:valAx>
        <c:axId val="721848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rgbClr val="59575A"/>
                </a:solidFill>
                <a:latin typeface="+mn-lt"/>
                <a:ea typeface="+mn-ea"/>
                <a:cs typeface="+mn-cs"/>
              </a:defRPr>
            </a:pPr>
            <a:endParaRPr lang="en-US"/>
          </a:p>
        </c:txPr>
        <c:crossAx val="721846992"/>
        <c:crosses val="autoZero"/>
        <c:crossBetween val="between"/>
      </c:valAx>
      <c:spPr>
        <a:noFill/>
        <a:ln>
          <a:noFill/>
        </a:ln>
        <a:effectLst/>
      </c:spPr>
    </c:plotArea>
    <c:plotVisOnly val="1"/>
    <c:dispBlanksAs val="gap"/>
    <c:showDLblsOverMax val="0"/>
  </c:chart>
  <c:spPr>
    <a:noFill/>
    <a:ln>
      <a:noFill/>
    </a:ln>
    <a:effectLst/>
  </c:spPr>
  <c:txPr>
    <a:bodyPr/>
    <a:lstStyle/>
    <a:p>
      <a:pPr>
        <a:defRPr lang="zh-CN" sz="1200">
          <a:solidFill>
            <a:srgbClr val="59575A"/>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lstStyle/>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t>33</a:t>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EB60A66-BF7E-413C-84E6-448F0439E76D}" type="datetimeFigureOut">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19657D-319D-4FD3-89AD-D2930A2B6C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B60A66-BF7E-413C-84E6-448F0439E76D}" type="datetimeFigureOut">
              <a:rPr lang="zh-CN" altLang="en-US" smtClean="0"/>
              <a:t>2020/11/30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19657D-319D-4FD3-89AD-D2930A2B6C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ppthui.com/jingpin/" TargetMode="External"/><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ppthui.com/jieri/" TargetMode="External"/><Relationship Id="rId5" Type="http://schemas.openxmlformats.org/officeDocument/2006/relationships/hyperlink" Target="https://www.ppthui.com/gongzuo/" TargetMode="External"/><Relationship Id="rId4" Type="http://schemas.openxmlformats.org/officeDocument/2006/relationships/hyperlink" Target="https://www.ppthui.com/hangy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16" name="xiongmao"/>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79460" y="1925643"/>
            <a:ext cx="6385082" cy="923330"/>
          </a:xfrm>
          <a:prstGeom prst="rect">
            <a:avLst/>
          </a:prstGeom>
          <a:noFill/>
        </p:spPr>
        <p:txBody>
          <a:bodyPr wrap="none" rtlCol="0">
            <a:spAutoFit/>
          </a:bodyPr>
          <a:lstStyle/>
          <a:p>
            <a:pPr algn="ctr"/>
            <a:r>
              <a:rPr lang="en-US" altLang="zh-CN" sz="5400" dirty="0">
                <a:solidFill>
                  <a:srgbClr val="2E3032"/>
                </a:solidFill>
                <a:latin typeface="+mj-lt"/>
              </a:rPr>
              <a:t>Yelp data analysis </a:t>
            </a:r>
            <a:endParaRPr lang="zh-CN" altLang="en-US" sz="5400" dirty="0">
              <a:solidFill>
                <a:srgbClr val="2E3032"/>
              </a:solidFill>
              <a:latin typeface="+mj-lt"/>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33672"/>
          </a:xfrm>
          <a:prstGeom prst="rect">
            <a:avLst/>
          </a:prstGeom>
          <a:noFill/>
        </p:spPr>
        <p:txBody>
          <a:bodyPr wrap="square" rtlCol="0">
            <a:spAutoFit/>
          </a:bodyPr>
          <a:lstStyle/>
          <a:p>
            <a:pPr algn="ctr">
              <a:lnSpc>
                <a:spcPct val="130000"/>
              </a:lnSpc>
            </a:pPr>
            <a:r>
              <a:rPr lang="en-US" altLang="zh-CN" sz="2400" dirty="0">
                <a:solidFill>
                  <a:srgbClr val="2E3032"/>
                </a:solidFill>
              </a:rPr>
              <a:t>Recommendation for Chinese Restaurants</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main foods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3C34CC6A-08CC-47E4-A4E9-443C9D3F24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6424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1720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different </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dishes</a:t>
            </a:r>
            <a:endPar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30CA16EF-560A-41E7-AF99-B80676006D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0582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29383" cy="461665"/>
          </a:xfrm>
          <a:prstGeom prst="rect">
            <a:avLst/>
          </a:prstGeom>
          <a:noFill/>
        </p:spPr>
        <p:txBody>
          <a:bodyPr wrap="none" rtlCol="0">
            <a:spAutoFit/>
          </a:bodyPr>
          <a:lstStyle/>
          <a:p>
            <a:r>
              <a:rPr lang="en-US" altLang="zh-CN" sz="2400" dirty="0">
                <a:solidFill>
                  <a:srgbClr val="2E3032"/>
                </a:solidFill>
                <a:latin typeface="+mj-lt"/>
              </a:rPr>
              <a:t>More about reviews</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5610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Correlation between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some other interesting </a:t>
            </a:r>
          </a:p>
          <a:p>
            <a:pPr fontAlgn="base">
              <a:spcBef>
                <a:spcPct val="0"/>
              </a:spcBef>
              <a:spcAft>
                <a:spcPct val="0"/>
              </a:spcAft>
              <a:defRPr/>
            </a:pPr>
            <a:r>
              <a:rPr lang="en-US" sz="1800" i="1" u="sng"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Words</a:t>
            </a:r>
            <a:r>
              <a:rPr lang="en-US" sz="1800" i="1" u="sng" kern="10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and review ratings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0EC5FB76-E307-456E-802D-990D289275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1084669"/>
            <a:ext cx="5760720" cy="31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15504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3717" y="0"/>
            <a:ext cx="2366682" cy="5143500"/>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69385" y="1774637"/>
            <a:ext cx="2895344" cy="830997"/>
          </a:xfrm>
          <a:prstGeom prst="rect">
            <a:avLst/>
          </a:prstGeom>
          <a:noFill/>
        </p:spPr>
        <p:txBody>
          <a:bodyPr wrap="none" rtlCol="0">
            <a:spAutoFit/>
          </a:bodyPr>
          <a:lstStyle/>
          <a:p>
            <a:r>
              <a:rPr lang="en-US" altLang="zh-CN" sz="4800">
                <a:solidFill>
                  <a:srgbClr val="2E3032"/>
                </a:solidFill>
                <a:latin typeface="+mj-lt"/>
              </a:rPr>
              <a:t>Contents</a:t>
            </a:r>
            <a:endParaRPr lang="zh-CN" altLang="en-US" sz="4800">
              <a:solidFill>
                <a:srgbClr val="2E3032"/>
              </a:solidFill>
              <a:latin typeface="+mj-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979402"/>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01</a:t>
            </a:r>
            <a:r>
              <a:rPr lang="zh-CN" altLang="en-US" sz="2400">
                <a:solidFill>
                  <a:srgbClr val="2E3032"/>
                </a:solidFill>
                <a:latin typeface="+mj-ea"/>
                <a:ea typeface="+mj-ea"/>
                <a:sym typeface="+mn-lt"/>
              </a:rPr>
              <a:t>、工作概述</a:t>
            </a:r>
            <a:endParaRPr lang="zh-CN" altLang="en-US" sz="2400" dirty="0">
              <a:solidFill>
                <a:srgbClr val="2E3032"/>
              </a:solidFill>
              <a:latin typeface="+mj-ea"/>
              <a:ea typeface="+mj-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04547" y="3010798"/>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03</a:t>
            </a:r>
            <a:r>
              <a:rPr lang="zh-CN" altLang="en-US" sz="2400">
                <a:solidFill>
                  <a:srgbClr val="2E3032"/>
                </a:solidFill>
                <a:latin typeface="+mj-ea"/>
                <a:ea typeface="+mj-ea"/>
                <a:sym typeface="+mn-lt"/>
              </a:rPr>
              <a:t>、业绩展示</a:t>
            </a:r>
            <a:endParaRPr lang="zh-CN" altLang="en-US" sz="2400" dirty="0">
              <a:solidFill>
                <a:srgbClr val="2E3032"/>
              </a:solidFill>
              <a:latin typeface="+mj-ea"/>
              <a:ea typeface="+mj-ea"/>
              <a:sym typeface="+mn-lt"/>
            </a:endParaRP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1995100"/>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02</a:t>
            </a:r>
            <a:r>
              <a:rPr lang="zh-CN" altLang="en-US" sz="2400">
                <a:solidFill>
                  <a:srgbClr val="2E3032"/>
                </a:solidFill>
                <a:latin typeface="+mj-ea"/>
                <a:ea typeface="+mj-ea"/>
                <a:sym typeface="+mn-lt"/>
              </a:rPr>
              <a:t>、经验总结</a:t>
            </a:r>
            <a:endParaRPr lang="zh-CN" altLang="en-US" sz="2400" dirty="0">
              <a:solidFill>
                <a:srgbClr val="2E3032"/>
              </a:solidFill>
              <a:latin typeface="+mj-ea"/>
              <a:ea typeface="+mj-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30231" y="4026495"/>
            <a:ext cx="2063385" cy="461665"/>
          </a:xfrm>
          <a:prstGeom prst="rect">
            <a:avLst/>
          </a:prstGeom>
        </p:spPr>
        <p:txBody>
          <a:bodyPr wrap="none">
            <a:spAutoFit/>
          </a:bodyPr>
          <a:lstStyle/>
          <a:p>
            <a:pPr algn="ctr"/>
            <a:r>
              <a:rPr lang="en-US" altLang="zh-CN" sz="2400">
                <a:solidFill>
                  <a:srgbClr val="2E3032"/>
                </a:solidFill>
                <a:latin typeface="+mj-ea"/>
                <a:ea typeface="+mj-ea"/>
                <a:sym typeface="+mn-lt"/>
              </a:rPr>
              <a:t>04</a:t>
            </a:r>
            <a:r>
              <a:rPr lang="zh-CN" altLang="en-US" sz="2400">
                <a:solidFill>
                  <a:srgbClr val="2E3032"/>
                </a:solidFill>
                <a:latin typeface="+mj-ea"/>
                <a:ea typeface="+mj-ea"/>
                <a:sym typeface="+mn-lt"/>
              </a:rPr>
              <a:t>、工作规划</a:t>
            </a:r>
            <a:endParaRPr lang="zh-CN" altLang="en-US" sz="2400" dirty="0">
              <a:solidFill>
                <a:srgbClr val="2E3032"/>
              </a:solidFill>
              <a:latin typeface="+mj-ea"/>
              <a:ea typeface="+mj-ea"/>
              <a:sym typeface="+mn-lt"/>
            </a:endParaRPr>
          </a:p>
        </p:txBody>
      </p:sp>
      <p:cxnSp>
        <p:nvCxnSpPr>
          <p:cNvPr id="33" name="直接连接符 32"/>
          <p:cNvCxnSpPr/>
          <p:nvPr/>
        </p:nvCxnSpPr>
        <p:spPr>
          <a:xfrm>
            <a:off x="1324534" y="2656904"/>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20343" y="2760333"/>
            <a:ext cx="3593428" cy="512448"/>
          </a:xfrm>
          <a:prstGeom prst="rect">
            <a:avLst/>
          </a:prstGeom>
          <a:noFill/>
        </p:spPr>
        <p:txBody>
          <a:bodyPr wrap="square" rtlCol="0">
            <a:spAutoFit/>
          </a:bodyPr>
          <a:lstStyle/>
          <a:p>
            <a:pPr algn="ct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11121" b="11121"/>
          <a:stretch>
            <a:fillRect/>
          </a:stretch>
        </p:blipFill>
        <p:spPr>
          <a:xfrm>
            <a:off x="0" y="0"/>
            <a:ext cx="9144000" cy="5143500"/>
          </a:xfrm>
          <a:prstGeom prst="rect">
            <a:avLst/>
          </a:prstGeom>
        </p:spPr>
      </p:pic>
      <p:sp>
        <p:nvSpPr>
          <p:cNvPr id="13" name="矩形 12"/>
          <p:cNvSpPr/>
          <p:nvPr/>
        </p:nvSpPr>
        <p:spPr>
          <a:xfrm>
            <a:off x="0" y="1465741"/>
            <a:ext cx="5177481" cy="1912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52002" y="2421854"/>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248881" y="2450593"/>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248881" y="1815366"/>
            <a:ext cx="3860352" cy="584775"/>
          </a:xfrm>
          <a:prstGeom prst="rect">
            <a:avLst/>
          </a:prstGeom>
        </p:spPr>
        <p:txBody>
          <a:bodyPr wrap="none">
            <a:spAutoFit/>
          </a:bodyPr>
          <a:lstStyle/>
          <a:p>
            <a:r>
              <a:rPr lang="en-US" altLang="zh-CN" sz="3200">
                <a:latin typeface="+mj-ea"/>
                <a:ea typeface="+mj-ea"/>
              </a:rPr>
              <a:t>Overview Of Work </a:t>
            </a:r>
            <a:endParaRPr lang="zh-CN" altLang="en-US" sz="320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969" y="921025"/>
            <a:ext cx="4646881" cy="3648731"/>
          </a:xfrm>
          <a:prstGeom prst="rect">
            <a:avLst/>
          </a:prstGeom>
        </p:spPr>
      </p:pic>
      <p:sp>
        <p:nvSpPr>
          <p:cNvPr id="6" name="矩形 5"/>
          <p:cNvSpPr/>
          <p:nvPr/>
        </p:nvSpPr>
        <p:spPr>
          <a:xfrm>
            <a:off x="164284" y="1431953"/>
            <a:ext cx="5097952" cy="1313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2150" y="1889349"/>
            <a:ext cx="4850181"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035877"/>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50643" y="3790592"/>
            <a:ext cx="3683776" cy="552011"/>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8" name="文本框 17"/>
          <p:cNvSpPr txBox="1"/>
          <p:nvPr/>
        </p:nvSpPr>
        <p:spPr>
          <a:xfrm>
            <a:off x="197991" y="1447226"/>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91" y="1241725"/>
            <a:ext cx="4800600" cy="3200674"/>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13" name="矩形 12"/>
          <p:cNvSpPr/>
          <p:nvPr/>
        </p:nvSpPr>
        <p:spPr>
          <a:xfrm>
            <a:off x="0" y="1568450"/>
            <a:ext cx="2400300" cy="598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20741" y="2146288"/>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amet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consectetuer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adipiscing</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elit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Aenean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commodo</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ligula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eget</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dolor. Cum sociis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natoque</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penatibus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et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magnis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dis parturient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montes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nascetur</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a:t>
            </a:r>
            <a:r>
              <a:rPr lang="en-US" altLang="zh-CN" sz="1050" dirty="0" err="1">
                <a:solidFill>
                  <a:srgbClr val="2E3032"/>
                </a:solidFill>
                <a:ea typeface="微软雅黑" panose="020B0503020204020204" pitchFamily="34" charset="-122"/>
                <a:cs typeface="Arial" panose="020B0604020202020204" pitchFamily="34" charset="0"/>
                <a:sym typeface="Calibri" panose="020F0502020204030204" pitchFamily="34" charset="0"/>
              </a:rPr>
              <a:t>ridiculus</a:t>
            </a:r>
            <a:r>
              <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rPr>
              <a:t> mus. </a:t>
            </a:r>
          </a:p>
        </p:txBody>
      </p:sp>
      <p:sp>
        <p:nvSpPr>
          <p:cNvPr id="22" name="文本框 21"/>
          <p:cNvSpPr txBox="1"/>
          <p:nvPr/>
        </p:nvSpPr>
        <p:spPr>
          <a:xfrm>
            <a:off x="5196582" y="1624668"/>
            <a:ext cx="3401893" cy="523220"/>
          </a:xfrm>
          <a:prstGeom prst="rect">
            <a:avLst/>
          </a:prstGeom>
          <a:noFill/>
        </p:spPr>
        <p:txBody>
          <a:bodyPr wrap="none" rtlCol="0">
            <a:spAutoFit/>
          </a:bodyPr>
          <a:lstStyle/>
          <a:p>
            <a:r>
              <a:rPr lang="en-US" altLang="zh-CN" sz="2800">
                <a:solidFill>
                  <a:srgbClr val="2E3032"/>
                </a:solidFill>
                <a:latin typeface="+mj-lt"/>
              </a:rPr>
              <a:t>Overview Of Work </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244900" y="3122600"/>
            <a:ext cx="3575725"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9270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sp>
        <p:nvSpPr>
          <p:cNvPr id="3" name="矩形 2"/>
          <p:cNvSpPr/>
          <p:nvPr/>
        </p:nvSpPr>
        <p:spPr>
          <a:xfrm>
            <a:off x="299591"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4014" y="1168400"/>
            <a:ext cx="2367409" cy="3530600"/>
          </a:xfrm>
          <a:prstGeom prst="rect">
            <a:avLst/>
          </a:prstGeom>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68437" y="1168400"/>
            <a:ext cx="2367409" cy="3530600"/>
          </a:xfrm>
          <a:prstGeom prst="rect">
            <a:avLst/>
          </a:prstGeom>
          <a:noFill/>
          <a:ln>
            <a:solidFill>
              <a:srgbClr val="2E3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8732"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5" name="文本框 14"/>
          <p:cNvSpPr txBox="1"/>
          <p:nvPr/>
        </p:nvSpPr>
        <p:spPr>
          <a:xfrm>
            <a:off x="782920"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384014" y="2535238"/>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17" name="文本框 16"/>
          <p:cNvSpPr txBox="1"/>
          <p:nvPr/>
        </p:nvSpPr>
        <p:spPr>
          <a:xfrm>
            <a:off x="3798202" y="2135128"/>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639180" y="2571750"/>
            <a:ext cx="2196059" cy="1521507"/>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0" name="文本框 19"/>
          <p:cNvSpPr txBox="1"/>
          <p:nvPr/>
        </p:nvSpPr>
        <p:spPr>
          <a:xfrm>
            <a:off x="7053368" y="2171640"/>
            <a:ext cx="1367682" cy="400110"/>
          </a:xfrm>
          <a:prstGeom prst="rect">
            <a:avLst/>
          </a:prstGeom>
          <a:noFill/>
        </p:spPr>
        <p:txBody>
          <a:bodyPr wrap="none" rtlCol="0">
            <a:spAutoFit/>
          </a:bodyPr>
          <a:lstStyle/>
          <a:p>
            <a:pPr algn="ctr"/>
            <a:r>
              <a:rPr lang="en-US" altLang="zh-CN" sz="2000">
                <a:solidFill>
                  <a:srgbClr val="2E3032"/>
                </a:solidFill>
                <a:latin typeface="+mj-lt"/>
              </a:rPr>
              <a:t>Overview</a:t>
            </a:r>
          </a:p>
        </p:txBody>
      </p:sp>
      <p:grpSp>
        <p:nvGrpSpPr>
          <p:cNvPr id="21" name="Group 124"/>
          <p:cNvGrpSpPr/>
          <p:nvPr/>
        </p:nvGrpSpPr>
        <p:grpSpPr>
          <a:xfrm>
            <a:off x="4334914" y="1611120"/>
            <a:ext cx="465607" cy="391712"/>
            <a:chOff x="5368132" y="2625725"/>
            <a:chExt cx="465138" cy="391319"/>
          </a:xfrm>
          <a:solidFill>
            <a:srgbClr val="2E3032"/>
          </a:solidFill>
        </p:grpSpPr>
        <p:sp>
          <p:nvSpPr>
            <p:cNvPr id="2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5" name="组合 24"/>
          <p:cNvGrpSpPr/>
          <p:nvPr/>
        </p:nvGrpSpPr>
        <p:grpSpPr>
          <a:xfrm>
            <a:off x="7504803" y="1579021"/>
            <a:ext cx="464812" cy="464812"/>
            <a:chOff x="3191434" y="2145028"/>
            <a:chExt cx="359165" cy="359165"/>
          </a:xfrm>
          <a:solidFill>
            <a:srgbClr val="2E3032"/>
          </a:solidFill>
        </p:grpSpPr>
        <p:sp>
          <p:nvSpPr>
            <p:cNvPr id="2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0" name="组合 29"/>
          <p:cNvGrpSpPr/>
          <p:nvPr/>
        </p:nvGrpSpPr>
        <p:grpSpPr>
          <a:xfrm flipH="1">
            <a:off x="1234355" y="1574570"/>
            <a:ext cx="464812" cy="464812"/>
            <a:chOff x="2473104" y="2145028"/>
            <a:chExt cx="359165" cy="359165"/>
          </a:xfrm>
          <a:solidFill>
            <a:srgbClr val="2E3032"/>
          </a:solidFill>
        </p:grpSpPr>
        <p:sp>
          <p:nvSpPr>
            <p:cNvPr id="3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2941831" cy="461665"/>
          </a:xfrm>
          <a:prstGeom prst="rect">
            <a:avLst/>
          </a:prstGeom>
          <a:noFill/>
        </p:spPr>
        <p:txBody>
          <a:bodyPr wrap="none" rtlCol="0">
            <a:spAutoFit/>
          </a:bodyPr>
          <a:lstStyle/>
          <a:p>
            <a:r>
              <a:rPr lang="en-US" altLang="zh-CN" sz="2400">
                <a:solidFill>
                  <a:srgbClr val="2E3032"/>
                </a:solidFill>
                <a:latin typeface="+mj-lt"/>
              </a:rPr>
              <a:t>Overview Of Work </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1256"/>
          <a:stretch>
            <a:fillRect/>
          </a:stretch>
        </p:blipFill>
        <p:spPr>
          <a:xfrm>
            <a:off x="5397499" y="0"/>
            <a:ext cx="3760291" cy="5143500"/>
          </a:xfrm>
          <a:prstGeom prst="rect">
            <a:avLst/>
          </a:prstGeom>
        </p:spPr>
      </p:pic>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1311494"/>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2576732"/>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88224" y="3847711"/>
            <a:ext cx="3683776" cy="617733"/>
          </a:xfrm>
          <a:prstGeom prst="rect">
            <a:avLst/>
          </a:prstGeom>
        </p:spPr>
        <p:txBody>
          <a:bodyPr wrap="square">
            <a:spAutoFit/>
          </a:bodyPr>
          <a:lstStyle/>
          <a:p>
            <a:pPr marL="171450" lvl="0" indent="-171450" fontAlgn="base">
              <a:lnSpc>
                <a:spcPct val="150000"/>
              </a:lnSpc>
              <a:spcBef>
                <a:spcPct val="0"/>
              </a:spcBef>
              <a:spcAft>
                <a:spcPct val="0"/>
              </a:spcAft>
              <a:buFont typeface="Arial" panose="020B0604020202020204" pitchFamily="34" charset="0"/>
              <a:buChar char="•"/>
            </a:pPr>
            <a:r>
              <a:rPr lang="en-US" altLang="zh-CN" sz="12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graphicFrame>
        <p:nvGraphicFramePr>
          <p:cNvPr id="7" name="表格 6">
            <a:extLst>
              <a:ext uri="{FF2B5EF4-FFF2-40B4-BE49-F238E27FC236}">
                <a16:creationId xmlns:a16="http://schemas.microsoft.com/office/drawing/2014/main" id="{0D3A5DCC-FEE2-4453-8B3E-F7C16C6C48B7}"/>
              </a:ext>
            </a:extLst>
          </p:cNvPr>
          <p:cNvGraphicFramePr>
            <a:graphicFrameLocks noGrp="1"/>
          </p:cNvGraphicFramePr>
          <p:nvPr/>
        </p:nvGraphicFramePr>
        <p:xfrm>
          <a:off x="1529460" y="2219326"/>
          <a:ext cx="6085080" cy="93197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13956">
                  <a:extLst>
                    <a:ext uri="{9D8B030D-6E8A-4147-A177-3AD203B41FA5}">
                      <a16:colId xmlns:a16="http://schemas.microsoft.com/office/drawing/2014/main" val="2943064527"/>
                    </a:ext>
                  </a:extLst>
                </a:gridCol>
                <a:gridCol w="1013956">
                  <a:extLst>
                    <a:ext uri="{9D8B030D-6E8A-4147-A177-3AD203B41FA5}">
                      <a16:colId xmlns:a16="http://schemas.microsoft.com/office/drawing/2014/main" val="1205116379"/>
                    </a:ext>
                  </a:extLst>
                </a:gridCol>
                <a:gridCol w="1013956">
                  <a:extLst>
                    <a:ext uri="{9D8B030D-6E8A-4147-A177-3AD203B41FA5}">
                      <a16:colId xmlns:a16="http://schemas.microsoft.com/office/drawing/2014/main" val="1384044129"/>
                    </a:ext>
                  </a:extLst>
                </a:gridCol>
                <a:gridCol w="1013956">
                  <a:extLst>
                    <a:ext uri="{9D8B030D-6E8A-4147-A177-3AD203B41FA5}">
                      <a16:colId xmlns:a16="http://schemas.microsoft.com/office/drawing/2014/main" val="335501737"/>
                    </a:ext>
                  </a:extLst>
                </a:gridCol>
                <a:gridCol w="1014628">
                  <a:extLst>
                    <a:ext uri="{9D8B030D-6E8A-4147-A177-3AD203B41FA5}">
                      <a16:colId xmlns:a16="http://schemas.microsoft.com/office/drawing/2014/main" val="966498503"/>
                    </a:ext>
                  </a:extLst>
                </a:gridCol>
                <a:gridCol w="1014628">
                  <a:extLst>
                    <a:ext uri="{9D8B030D-6E8A-4147-A177-3AD203B41FA5}">
                      <a16:colId xmlns:a16="http://schemas.microsoft.com/office/drawing/2014/main" val="2132111025"/>
                    </a:ext>
                  </a:extLst>
                </a:gridCol>
              </a:tblGrid>
              <a:tr h="465987">
                <a:tc>
                  <a:txBody>
                    <a:bodyPr/>
                    <a:lstStyle/>
                    <a:p>
                      <a:pPr marL="0" marR="0" algn="ctr">
                        <a:spcBef>
                          <a:spcPts val="0"/>
                        </a:spcBef>
                        <a:spcAft>
                          <a:spcPts val="0"/>
                        </a:spcAft>
                      </a:pPr>
                      <a:r>
                        <a:rPr lang="en-US" sz="1600" kern="100" dirty="0">
                          <a:effectLst/>
                        </a:rPr>
                        <a:t>Min.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1</a:t>
                      </a:r>
                      <a:r>
                        <a:rPr lang="en-US" sz="1600" kern="100" baseline="30000" dirty="0">
                          <a:effectLst/>
                        </a:rPr>
                        <a:t>st</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Median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Mean</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a:t>
                      </a:r>
                      <a:r>
                        <a:rPr lang="en-US" sz="1600" kern="100" baseline="30000" dirty="0">
                          <a:effectLst/>
                        </a:rPr>
                        <a:t>rd</a:t>
                      </a:r>
                      <a:r>
                        <a:rPr lang="en-US" sz="1600" kern="100" dirty="0">
                          <a:effectLst/>
                        </a:rPr>
                        <a:t> Qu.</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a:effectLst/>
                        </a:rPr>
                        <a:t>Max</a:t>
                      </a:r>
                      <a:endParaRPr lang="en-US"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5662871"/>
                  </a:ext>
                </a:extLst>
              </a:tr>
              <a:tr h="465987">
                <a:tc>
                  <a:txBody>
                    <a:bodyPr/>
                    <a:lstStyle/>
                    <a:p>
                      <a:pPr marL="0" marR="0" algn="ctr">
                        <a:spcBef>
                          <a:spcPts val="0"/>
                        </a:spcBef>
                        <a:spcAft>
                          <a:spcPts val="0"/>
                        </a:spcAft>
                      </a:pPr>
                      <a:r>
                        <a:rPr lang="en-US" sz="1600" kern="100" dirty="0">
                          <a:effectLst/>
                        </a:rPr>
                        <a:t>1.00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2.00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4.00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3.53</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5.00</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786273"/>
                  </a:ext>
                </a:extLst>
              </a:tr>
            </a:tbl>
          </a:graphicData>
        </a:graphic>
      </p:graphicFrame>
      <p:sp>
        <p:nvSpPr>
          <p:cNvPr id="9" name="文本框 8">
            <a:extLst>
              <a:ext uri="{FF2B5EF4-FFF2-40B4-BE49-F238E27FC236}">
                <a16:creationId xmlns:a16="http://schemas.microsoft.com/office/drawing/2014/main" id="{02D9A16E-1EF8-4A26-9FE3-37499CC7A0FA}"/>
              </a:ext>
            </a:extLst>
          </p:cNvPr>
          <p:cNvSpPr txBox="1"/>
          <p:nvPr/>
        </p:nvSpPr>
        <p:spPr>
          <a:xfrm>
            <a:off x="1457460" y="1612568"/>
            <a:ext cx="4572000" cy="369332"/>
          </a:xfrm>
          <a:prstGeom prst="rect">
            <a:avLst/>
          </a:prstGeom>
          <a:noFill/>
        </p:spPr>
        <p:txBody>
          <a:bodyPr wrap="square">
            <a:spAutoFit/>
          </a:bodyPr>
          <a:lstStyle/>
          <a:p>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Basic distribution of review ratings</a:t>
            </a:r>
            <a:endParaRPr lang="en-US" dirty="0"/>
          </a:p>
        </p:txBody>
      </p:sp>
    </p:spTree>
    <p:extLst>
      <p:ext uri="{BB962C8B-B14F-4D97-AF65-F5344CB8AC3E}">
        <p14:creationId xmlns:p14="http://schemas.microsoft.com/office/powerpoint/2010/main" val="25538368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p:nvSpPr>
        <p:spPr>
          <a:xfrm>
            <a:off x="4572000" y="1414235"/>
            <a:ext cx="4503961" cy="2315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675122" y="2617566"/>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4572001" y="2646305"/>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4535309" y="1964296"/>
            <a:ext cx="4296369" cy="584775"/>
          </a:xfrm>
          <a:prstGeom prst="rect">
            <a:avLst/>
          </a:prstGeom>
        </p:spPr>
        <p:txBody>
          <a:bodyPr wrap="none">
            <a:spAutoFit/>
          </a:bodyPr>
          <a:lstStyle/>
          <a:p>
            <a:r>
              <a:rPr lang="en-US" altLang="zh-CN" sz="3200">
                <a:latin typeface="+mj-ea"/>
                <a:ea typeface="+mj-ea"/>
              </a:rPr>
              <a:t>Performance Display</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sp>
        <p:nvSpPr>
          <p:cNvPr id="13" name="矩形 12"/>
          <p:cNvSpPr/>
          <p:nvPr/>
        </p:nvSpPr>
        <p:spPr>
          <a:xfrm>
            <a:off x="0" y="1417740"/>
            <a:ext cx="9144000" cy="287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3059" y="1980603"/>
            <a:ext cx="1467068" cy="646331"/>
          </a:xfrm>
          <a:prstGeom prst="rect">
            <a:avLst/>
          </a:prstGeom>
          <a:noFill/>
        </p:spPr>
        <p:txBody>
          <a:bodyPr wrap="none" rtlCol="0">
            <a:spAutoFit/>
          </a:bodyPr>
          <a:lstStyle/>
          <a:p>
            <a:r>
              <a:rPr lang="en-US" altLang="zh-CN" sz="3600">
                <a:solidFill>
                  <a:srgbClr val="2E3032"/>
                </a:solidFill>
                <a:latin typeface="+mj-lt"/>
              </a:rPr>
              <a:t>35000</a:t>
            </a:r>
            <a:endParaRPr lang="zh-CN" altLang="en-US" sz="3600">
              <a:solidFill>
                <a:srgbClr val="2E3032"/>
              </a:solidFill>
              <a:latin typeface="+mj-lt"/>
            </a:endParaRPr>
          </a:p>
        </p:txBody>
      </p:sp>
      <p:sp>
        <p:nvSpPr>
          <p:cNvPr id="15" name="文本框 14"/>
          <p:cNvSpPr txBox="1"/>
          <p:nvPr/>
        </p:nvSpPr>
        <p:spPr>
          <a:xfrm>
            <a:off x="5171443" y="1981472"/>
            <a:ext cx="1467068" cy="646331"/>
          </a:xfrm>
          <a:prstGeom prst="rect">
            <a:avLst/>
          </a:prstGeom>
          <a:noFill/>
        </p:spPr>
        <p:txBody>
          <a:bodyPr wrap="none" rtlCol="0">
            <a:spAutoFit/>
          </a:bodyPr>
          <a:lstStyle/>
          <a:p>
            <a:r>
              <a:rPr lang="en-US" altLang="zh-CN" sz="3600">
                <a:solidFill>
                  <a:srgbClr val="2E3032"/>
                </a:solidFill>
                <a:latin typeface="+mj-lt"/>
              </a:rPr>
              <a:t>48000</a:t>
            </a:r>
            <a:endParaRPr lang="zh-CN" altLang="en-US" sz="3600">
              <a:solidFill>
                <a:srgbClr val="2E3032"/>
              </a:solidFill>
              <a:latin typeface="+mj-lt"/>
            </a:endParaRPr>
          </a:p>
        </p:txBody>
      </p:sp>
      <p:sp>
        <p:nvSpPr>
          <p:cNvPr id="16" name="文本框 15"/>
          <p:cNvSpPr txBox="1"/>
          <p:nvPr/>
        </p:nvSpPr>
        <p:spPr>
          <a:xfrm>
            <a:off x="3011787" y="1980602"/>
            <a:ext cx="1055097" cy="646331"/>
          </a:xfrm>
          <a:prstGeom prst="rect">
            <a:avLst/>
          </a:prstGeom>
          <a:noFill/>
        </p:spPr>
        <p:txBody>
          <a:bodyPr wrap="none" rtlCol="0">
            <a:spAutoFit/>
          </a:bodyPr>
          <a:lstStyle/>
          <a:p>
            <a:r>
              <a:rPr lang="en-US" altLang="zh-CN" sz="3600">
                <a:solidFill>
                  <a:srgbClr val="2E3032"/>
                </a:solidFill>
                <a:latin typeface="+mj-lt"/>
              </a:rPr>
              <a:t>90%</a:t>
            </a:r>
            <a:endParaRPr lang="zh-CN" altLang="en-US" sz="3600">
              <a:solidFill>
                <a:srgbClr val="2E3032"/>
              </a:solidFill>
              <a:latin typeface="+mj-lt"/>
            </a:endParaRPr>
          </a:p>
        </p:txBody>
      </p:sp>
      <p:sp>
        <p:nvSpPr>
          <p:cNvPr id="17" name="文本框 16"/>
          <p:cNvSpPr txBox="1"/>
          <p:nvPr/>
        </p:nvSpPr>
        <p:spPr>
          <a:xfrm>
            <a:off x="7690172" y="1982669"/>
            <a:ext cx="1055097" cy="646331"/>
          </a:xfrm>
          <a:prstGeom prst="rect">
            <a:avLst/>
          </a:prstGeom>
          <a:noFill/>
        </p:spPr>
        <p:txBody>
          <a:bodyPr wrap="none" rtlCol="0">
            <a:spAutoFit/>
          </a:bodyPr>
          <a:lstStyle/>
          <a:p>
            <a:r>
              <a:rPr lang="en-US" altLang="zh-CN" sz="3600">
                <a:solidFill>
                  <a:srgbClr val="2E3032"/>
                </a:solidFill>
                <a:latin typeface="+mj-lt"/>
              </a:rPr>
              <a:t>85%</a:t>
            </a:r>
            <a:endParaRPr lang="zh-CN" altLang="en-US" sz="3600">
              <a:solidFill>
                <a:srgbClr val="2E3032"/>
              </a:solidFill>
              <a:latin typeface="+mj-lt"/>
            </a:endParaRPr>
          </a:p>
        </p:txBody>
      </p:sp>
      <p:sp>
        <p:nvSpPr>
          <p:cNvPr id="18" name="文本框 1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840500"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19" name="矩形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483"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0" name="直接连接符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1136135"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1" name="文本框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3153394" y="2689327"/>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98377" y="2966326"/>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23" name="直接连接符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3449029" y="2982952"/>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462988"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07971"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6" name="直接连接符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5758623"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7" name="文本框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864654" y="2672701"/>
            <a:ext cx="777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en-US" altLang="zh-CN" sz="1200">
                <a:solidFill>
                  <a:srgbClr val="2E3032"/>
                </a:solidFill>
                <a:latin typeface="+mj-lt"/>
                <a:ea typeface="+mn-ea"/>
                <a:sym typeface="Calibri" panose="020F0502020204030204" pitchFamily="34" charset="0"/>
              </a:rPr>
              <a:t>DISPLAY</a:t>
            </a:r>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409637" y="2949700"/>
            <a:ext cx="1687810" cy="923330"/>
          </a:xfrm>
          <a:prstGeom prst="rect">
            <a:avLst/>
          </a:prstGeom>
        </p:spPr>
        <p:txBody>
          <a:bodyPr wrap="square">
            <a:spAutoFit/>
          </a:bodyPr>
          <a:lstStyle/>
          <a:p>
            <a:pPr algn="ctr" fontAlgn="base">
              <a:lnSpc>
                <a:spcPct val="150000"/>
              </a:lnSpc>
              <a:spcBef>
                <a:spcPct val="0"/>
              </a:spcBef>
              <a:spcAft>
                <a:spcPct val="0"/>
              </a:spcAft>
            </a:pPr>
            <a:r>
              <a:rPr lang="en-US" altLang="zh-CN" sz="90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9" name="直接连接符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160289" y="2966326"/>
            <a:ext cx="186507"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pSp>
        <p:nvGrpSpPr>
          <p:cNvPr id="24" name="组合 23"/>
          <p:cNvGrpSpPr/>
          <p:nvPr/>
        </p:nvGrpSpPr>
        <p:grpSpPr>
          <a:xfrm>
            <a:off x="-408191" y="1214854"/>
            <a:ext cx="4143542" cy="2762361"/>
            <a:chOff x="-405776" y="1673055"/>
            <a:chExt cx="2975145" cy="1983430"/>
          </a:xfrm>
        </p:grpSpPr>
        <p:graphicFrame>
          <p:nvGraphicFramePr>
            <p:cNvPr id="25" name="图表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405776" y="1673055"/>
            <a:ext cx="2975145" cy="1983430"/>
          </p:xfrm>
          <a:graphic>
            <a:graphicData uri="http://schemas.openxmlformats.org/drawingml/2006/chart">
              <c:chart xmlns:c="http://schemas.openxmlformats.org/drawingml/2006/chart" xmlns:r="http://schemas.openxmlformats.org/officeDocument/2006/relationships" r:id="rId2"/>
            </a:graphicData>
          </a:graphic>
        </p:graphicFrame>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1119" y="2310827"/>
              <a:ext cx="1061354" cy="729266"/>
            </a:xfrm>
            <a:prstGeom prst="rect">
              <a:avLst/>
            </a:prstGeom>
          </p:spPr>
          <p:txBody>
            <a:bodyPr wrap="square">
              <a:spAutoFit/>
            </a:bodyPr>
            <a:lstStyle/>
            <a:p>
              <a:pPr algn="ctr"/>
              <a:r>
                <a:rPr lang="en-US" altLang="zh-CN" sz="6000">
                  <a:solidFill>
                    <a:srgbClr val="2E3032"/>
                  </a:solidFill>
                  <a:latin typeface="+mj-lt"/>
                </a:rPr>
                <a:t>60</a:t>
              </a:r>
              <a:r>
                <a:rPr lang="en-US" altLang="zh-CN" sz="4000">
                  <a:solidFill>
                    <a:srgbClr val="2E3032"/>
                  </a:solidFill>
                  <a:latin typeface="+mj-lt"/>
                </a:rPr>
                <a:t>%</a:t>
              </a:r>
              <a:endParaRPr lang="en-US" altLang="zh-CN" sz="6000">
                <a:solidFill>
                  <a:srgbClr val="2E3032"/>
                </a:solidFill>
                <a:latin typeface="+mj-lt"/>
              </a:endParaRPr>
            </a:p>
          </p:txBody>
        </p:sp>
      </p:gr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1522765"/>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1742775"/>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60%</a:t>
            </a: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679573" y="3093451"/>
            <a:ext cx="811553" cy="461665"/>
          </a:xfrm>
          <a:prstGeom prst="rect">
            <a:avLst/>
          </a:prstGeom>
        </p:spPr>
        <p:txBody>
          <a:bodyPr wrap="square">
            <a:spAutoFit/>
          </a:bodyPr>
          <a:lstStyle/>
          <a:p>
            <a:pPr lvl="0" fontAlgn="base">
              <a:spcBef>
                <a:spcPct val="0"/>
              </a:spcBef>
              <a:spcAft>
                <a:spcPct val="0"/>
              </a:spcAft>
            </a:pPr>
            <a:r>
              <a:rPr lang="en-US" altLang="zh-CN" sz="2400">
                <a:solidFill>
                  <a:srgbClr val="2E3032"/>
                </a:solidFill>
                <a:latin typeface="+mj-lt"/>
                <a:ea typeface="+mj-ea"/>
                <a:sym typeface="Calibri" panose="020F0502020204030204" pitchFamily="34" charset="0"/>
              </a:rPr>
              <a:t>40%</a:t>
            </a:r>
          </a:p>
        </p:txBody>
      </p:sp>
      <p:sp>
        <p:nvSpPr>
          <p:cNvPr id="31" name="矩形 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9566" y="2912680"/>
            <a:ext cx="4143545" cy="81945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cxnSp>
        <p:nvCxnSpPr>
          <p:cNvPr id="32" name="直接连接符 31"/>
          <p:cNvCxnSpPr/>
          <p:nvPr/>
        </p:nvCxnSpPr>
        <p:spPr>
          <a:xfrm>
            <a:off x="4574258" y="1791432"/>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50228" y="3146497"/>
            <a:ext cx="0" cy="413008"/>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268844" cy="461665"/>
          </a:xfrm>
          <a:prstGeom prst="rect">
            <a:avLst/>
          </a:prstGeom>
          <a:noFill/>
        </p:spPr>
        <p:txBody>
          <a:bodyPr wrap="none" rtlCol="0">
            <a:spAutoFit/>
          </a:bodyPr>
          <a:lstStyle/>
          <a:p>
            <a:r>
              <a:rPr lang="en-US" altLang="zh-CN" sz="2400">
                <a:solidFill>
                  <a:srgbClr val="2E3032"/>
                </a:solidFill>
                <a:latin typeface="+mj-lt"/>
              </a:rPr>
              <a:t>Performance Display</a:t>
            </a:r>
          </a:p>
        </p:txBody>
      </p:sp>
      <p:graphicFrame>
        <p:nvGraphicFramePr>
          <p:cNvPr id="13" name="图表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aphicFramePr/>
          <p:nvPr/>
        </p:nvGraphicFramePr>
        <p:xfrm>
          <a:off x="3664858" y="1066799"/>
          <a:ext cx="5138484" cy="3780165"/>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2541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000">
                <a:solidFill>
                  <a:srgbClr val="2E3032"/>
                </a:solidFill>
                <a:latin typeface="Arial" panose="020B0604020202020204"/>
                <a:ea typeface="方正兰亭黑_GBK"/>
              </a:rPr>
              <a:t>PERFORMANCE </a:t>
            </a:r>
          </a:p>
          <a:p>
            <a:pPr fontAlgn="base">
              <a:spcBef>
                <a:spcPct val="0"/>
              </a:spcBef>
              <a:spcAft>
                <a:spcPct val="0"/>
              </a:spcAft>
              <a:defRPr/>
            </a:pPr>
            <a:r>
              <a:rPr lang="en-US" altLang="zh-CN" sz="2000">
                <a:solidFill>
                  <a:srgbClr val="2E3032"/>
                </a:solidFill>
                <a:latin typeface="Arial" panose="020B0604020202020204"/>
                <a:ea typeface="方正兰亭黑_GBK"/>
              </a:rPr>
              <a:t>DISPLAY</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97991" y="2909937"/>
            <a:ext cx="3292161" cy="715581"/>
          </a:xfrm>
          <a:prstGeom prst="rect">
            <a:avLst/>
          </a:prstGeom>
        </p:spPr>
        <p:txBody>
          <a:bodyPr wrap="square">
            <a:spAutoFit/>
          </a:bodyPr>
          <a:lstStyle/>
          <a:p>
            <a:pPr defTabSz="914400">
              <a:lnSpc>
                <a:spcPct val="150000"/>
              </a:lnSpc>
              <a:defRPr/>
            </a:pP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Aenean commodo ligula eget dolor. Lorem ipsum dolor sit amet</a:t>
            </a:r>
            <a:r>
              <a:rPr lang="zh-CN" altLang="en-US" sz="900" kern="0">
                <a:solidFill>
                  <a:srgbClr val="2E3032"/>
                </a:solidFill>
                <a:ea typeface="微软雅黑" panose="020B0503020204020204" pitchFamily="34" charset="-122"/>
                <a:cs typeface="Arial" panose="020B0604020202020204" pitchFamily="34" charset="0"/>
                <a:sym typeface="Arial" panose="020B0604020202020204" pitchFamily="34" charset="0"/>
              </a:rPr>
              <a:t>；</a:t>
            </a:r>
            <a:r>
              <a:rPr lang="en-US" altLang="zh-CN" sz="900" kern="0">
                <a:solidFill>
                  <a:srgbClr val="2E3032"/>
                </a:solidFill>
                <a:ea typeface="微软雅黑" panose="020B0503020204020204" pitchFamily="34" charset="-122"/>
                <a:cs typeface="Arial" panose="020B0604020202020204" pitchFamily="34" charset="0"/>
                <a:sym typeface="Arial" panose="020B0604020202020204" pitchFamily="34" charset="0"/>
              </a:rPr>
              <a:t>Lorem ipsum dolor sit amet, consectetuer adipiscing elit. </a:t>
            </a:r>
            <a:endParaRPr lang="zh-CN" altLang="en-US" sz="900" kern="0">
              <a:solidFill>
                <a:srgbClr val="2E3032"/>
              </a:solidFill>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84" y="0"/>
            <a:ext cx="7715250" cy="5143500"/>
          </a:xfrm>
          <a:prstGeom prst="rect">
            <a:avLst/>
          </a:prstGeom>
        </p:spPr>
      </p:pic>
      <p:sp>
        <p:nvSpPr>
          <p:cNvPr id="13" name="矩形 12"/>
          <p:cNvSpPr/>
          <p:nvPr/>
        </p:nvSpPr>
        <p:spPr>
          <a:xfrm>
            <a:off x="5092700" y="1050370"/>
            <a:ext cx="4051300" cy="3042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372576" y="2600488"/>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5269455" y="2629227"/>
            <a:ext cx="3874545"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5269455" y="1494532"/>
            <a:ext cx="2436886" cy="1077218"/>
          </a:xfrm>
          <a:prstGeom prst="rect">
            <a:avLst/>
          </a:prstGeom>
        </p:spPr>
        <p:txBody>
          <a:bodyPr wrap="none">
            <a:spAutoFit/>
          </a:bodyPr>
          <a:lstStyle/>
          <a:p>
            <a:r>
              <a:rPr lang="en-US" altLang="zh-CN" sz="3200">
                <a:latin typeface="+mj-ea"/>
                <a:ea typeface="+mj-ea"/>
              </a:rPr>
              <a:t>Summarize </a:t>
            </a:r>
          </a:p>
          <a:p>
            <a:r>
              <a:rPr lang="en-US" altLang="zh-CN" sz="3200">
                <a:latin typeface="+mj-ea"/>
                <a:ea typeface="+mj-ea"/>
              </a:rPr>
              <a:t>Experience</a:t>
            </a:r>
            <a:endParaRPr lang="zh-CN" altLang="en-US" sz="320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sp>
        <p:nvSpPr>
          <p:cNvPr id="5" name="泪滴形 4"/>
          <p:cNvSpPr/>
          <p:nvPr/>
        </p:nvSpPr>
        <p:spPr>
          <a:xfrm>
            <a:off x="3263900"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flipH="1">
            <a:off x="4662593" y="2971542"/>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p:nvSpPr>
        <p:spPr>
          <a:xfrm flipV="1">
            <a:off x="3263900"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flipH="1" flipV="1">
            <a:off x="4662593" y="1581739"/>
            <a:ext cx="1268307" cy="126830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1951406"/>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946742" y="1666185"/>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8" name="直接连接符 7"/>
          <p:cNvCxnSpPr/>
          <p:nvPr/>
        </p:nvCxnSpPr>
        <p:spPr>
          <a:xfrm>
            <a:off x="2679590" y="1986083"/>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87791" y="3316233"/>
            <a:ext cx="2501900" cy="794385"/>
          </a:xfrm>
          <a:prstGeom prst="rect">
            <a:avLst/>
          </a:prstGeom>
        </p:spPr>
        <p:txBody>
          <a:bodyPr wrap="square">
            <a:spAutoFit/>
          </a:bodyPr>
          <a:lstStyle/>
          <a:p>
            <a:pPr lvl="0" algn="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841409" y="3031012"/>
            <a:ext cx="2140331" cy="307777"/>
          </a:xfrm>
          <a:prstGeom prst="rect">
            <a:avLst/>
          </a:prstGeom>
          <a:noFill/>
        </p:spPr>
        <p:txBody>
          <a:bodyPr wrap="none" rtlCol="0">
            <a:spAutoFit/>
          </a:bodyPr>
          <a:lstStyle/>
          <a:p>
            <a:pPr algn="r"/>
            <a:r>
              <a:rPr lang="en-US" altLang="zh-CN" sz="1400">
                <a:solidFill>
                  <a:srgbClr val="2E3032"/>
                </a:solidFill>
                <a:latin typeface="+mj-lt"/>
              </a:rPr>
              <a:t>Summarize Experience</a:t>
            </a:r>
          </a:p>
        </p:txBody>
      </p:sp>
      <p:cxnSp>
        <p:nvCxnSpPr>
          <p:cNvPr id="29" name="直接连接符 28"/>
          <p:cNvCxnSpPr/>
          <p:nvPr/>
        </p:nvCxnSpPr>
        <p:spPr>
          <a:xfrm>
            <a:off x="2574257"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3316233"/>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1" name="文本框 30"/>
          <p:cNvSpPr txBox="1"/>
          <p:nvPr/>
        </p:nvSpPr>
        <p:spPr>
          <a:xfrm>
            <a:off x="6212730" y="3031012"/>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2" name="直接连接符 31"/>
          <p:cNvCxnSpPr/>
          <p:nvPr/>
        </p:nvCxnSpPr>
        <p:spPr>
          <a:xfrm>
            <a:off x="6308146" y="3350910"/>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12730" y="2055661"/>
            <a:ext cx="2501900"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4" name="文本框 33"/>
          <p:cNvSpPr txBox="1"/>
          <p:nvPr/>
        </p:nvSpPr>
        <p:spPr>
          <a:xfrm>
            <a:off x="6212730" y="1770440"/>
            <a:ext cx="2140331" cy="307777"/>
          </a:xfrm>
          <a:prstGeom prst="rect">
            <a:avLst/>
          </a:prstGeom>
          <a:noFill/>
        </p:spPr>
        <p:txBody>
          <a:bodyPr wrap="none" rtlCol="0">
            <a:spAutoFit/>
          </a:bodyPr>
          <a:lstStyle/>
          <a:p>
            <a:r>
              <a:rPr lang="en-US" altLang="zh-CN" sz="1400">
                <a:solidFill>
                  <a:srgbClr val="2E3032"/>
                </a:solidFill>
                <a:latin typeface="+mj-lt"/>
              </a:rPr>
              <a:t>Summarize Experience</a:t>
            </a:r>
          </a:p>
        </p:txBody>
      </p:sp>
      <p:cxnSp>
        <p:nvCxnSpPr>
          <p:cNvPr id="35" name="直接连接符 34"/>
          <p:cNvCxnSpPr/>
          <p:nvPr/>
        </p:nvCxnSpPr>
        <p:spPr>
          <a:xfrm>
            <a:off x="6308146" y="2090338"/>
            <a:ext cx="310101" cy="0"/>
          </a:xfrm>
          <a:prstGeom prst="line">
            <a:avLst/>
          </a:prstGeom>
          <a:ln w="19050">
            <a:solidFill>
              <a:srgbClr val="2E3032"/>
            </a:solidFill>
          </a:ln>
        </p:spPr>
        <p:style>
          <a:lnRef idx="1">
            <a:schemeClr val="accent1"/>
          </a:lnRef>
          <a:fillRef idx="0">
            <a:schemeClr val="accent1"/>
          </a:fillRef>
          <a:effectRef idx="0">
            <a:schemeClr val="accent1"/>
          </a:effectRef>
          <a:fontRef idx="minor">
            <a:schemeClr val="tx1"/>
          </a:fontRef>
        </p:style>
      </p:cxnSp>
      <p:grpSp>
        <p:nvGrpSpPr>
          <p:cNvPr id="20" name="Group 112"/>
          <p:cNvGrpSpPr/>
          <p:nvPr/>
        </p:nvGrpSpPr>
        <p:grpSpPr>
          <a:xfrm>
            <a:off x="5025547" y="3398320"/>
            <a:ext cx="442701" cy="414749"/>
            <a:chOff x="5368132" y="3540125"/>
            <a:chExt cx="465138" cy="435769"/>
          </a:xfrm>
          <a:solidFill>
            <a:srgbClr val="2E3032"/>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7" name="AutoShape 112"/>
          <p:cNvSpPr/>
          <p:nvPr/>
        </p:nvSpPr>
        <p:spPr bwMode="auto">
          <a:xfrm>
            <a:off x="3728665" y="3350910"/>
            <a:ext cx="443420" cy="44146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8" name="Group 124"/>
          <p:cNvGrpSpPr/>
          <p:nvPr/>
        </p:nvGrpSpPr>
        <p:grpSpPr>
          <a:xfrm>
            <a:off x="5025548" y="2029293"/>
            <a:ext cx="442701" cy="372442"/>
            <a:chOff x="5368132" y="2625725"/>
            <a:chExt cx="465138" cy="391319"/>
          </a:xfrm>
          <a:solidFill>
            <a:srgbClr val="2E3032"/>
          </a:solidFill>
        </p:grpSpPr>
        <p:sp>
          <p:nvSpPr>
            <p:cNvPr id="3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2" name="组合 41"/>
          <p:cNvGrpSpPr/>
          <p:nvPr/>
        </p:nvGrpSpPr>
        <p:grpSpPr>
          <a:xfrm>
            <a:off x="3729403" y="1994919"/>
            <a:ext cx="441945" cy="441945"/>
            <a:chOff x="3191434" y="2145028"/>
            <a:chExt cx="359165" cy="359165"/>
          </a:xfrm>
          <a:solidFill>
            <a:srgbClr val="2E3032"/>
          </a:solidFill>
        </p:grpSpPr>
        <p:sp>
          <p:nvSpPr>
            <p:cNvPr id="4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4" y="-5342"/>
            <a:ext cx="5406463" cy="5148842"/>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1947" y="511003"/>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93" y="1176791"/>
            <a:ext cx="4960124" cy="3306749"/>
          </a:xfrm>
          <a:prstGeom prst="rect">
            <a:avLst/>
          </a:prstGeom>
        </p:spPr>
      </p:pic>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502835" y="2018858"/>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5502835" y="1062751"/>
            <a:ext cx="2156360" cy="954107"/>
          </a:xfrm>
          <a:prstGeom prst="rect">
            <a:avLst/>
          </a:prstGeom>
          <a:noFill/>
        </p:spPr>
        <p:txBody>
          <a:bodyPr wrap="none" rtlCol="0">
            <a:spAutoFit/>
          </a:bodyPr>
          <a:lstStyle/>
          <a:p>
            <a:r>
              <a:rPr lang="en-US" altLang="zh-CN" sz="2800">
                <a:solidFill>
                  <a:srgbClr val="2E3032"/>
                </a:solidFill>
                <a:latin typeface="+mj-lt"/>
              </a:rPr>
              <a:t>Summarize </a:t>
            </a:r>
          </a:p>
          <a:p>
            <a:r>
              <a:rPr lang="en-US" altLang="zh-CN" sz="2800">
                <a:solidFill>
                  <a:srgbClr val="2E3032"/>
                </a:solidFill>
                <a:latin typeface="+mj-lt"/>
              </a:rPr>
              <a:t>Experience</a:t>
            </a:r>
          </a:p>
        </p:txBody>
      </p:sp>
      <p:sp>
        <p:nvSpPr>
          <p:cNvPr id="13" name="椭圆 12"/>
          <p:cNvSpPr/>
          <p:nvPr/>
        </p:nvSpPr>
        <p:spPr>
          <a:xfrm>
            <a:off x="5630056" y="32123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1470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39" name="椭圆 38"/>
          <p:cNvSpPr/>
          <p:nvPr/>
        </p:nvSpPr>
        <p:spPr>
          <a:xfrm>
            <a:off x="5630056" y="3996826"/>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1475" y="3931529"/>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1" name="组合 10"/>
          <p:cNvGrpSpPr/>
          <p:nvPr/>
        </p:nvGrpSpPr>
        <p:grpSpPr>
          <a:xfrm>
            <a:off x="5747227" y="4080749"/>
            <a:ext cx="182620" cy="266207"/>
            <a:chOff x="2528974" y="2863357"/>
            <a:chExt cx="246811" cy="359779"/>
          </a:xfrm>
          <a:solidFill>
            <a:srgbClr val="2E3032"/>
          </a:solidFill>
        </p:grpSpPr>
        <p:sp>
          <p:nvSpPr>
            <p:cNvPr id="1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5" name="组合 14"/>
          <p:cNvGrpSpPr/>
          <p:nvPr/>
        </p:nvGrpSpPr>
        <p:grpSpPr>
          <a:xfrm flipH="1">
            <a:off x="5705660" y="3283821"/>
            <a:ext cx="265753" cy="265753"/>
            <a:chOff x="2473104" y="2145028"/>
            <a:chExt cx="359165" cy="359165"/>
          </a:xfrm>
          <a:solidFill>
            <a:srgbClr val="2E3032"/>
          </a:solidFill>
        </p:grpSpPr>
        <p:sp>
          <p:nvSpPr>
            <p:cNvPr id="1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539752" cy="461665"/>
          </a:xfrm>
          <a:prstGeom prst="rect">
            <a:avLst/>
          </a:prstGeom>
          <a:noFill/>
        </p:spPr>
        <p:txBody>
          <a:bodyPr wrap="none" rtlCol="0">
            <a:spAutoFit/>
          </a:bodyPr>
          <a:lstStyle/>
          <a:p>
            <a:r>
              <a:rPr lang="en-US" altLang="zh-CN" sz="2400">
                <a:solidFill>
                  <a:srgbClr val="2E3032"/>
                </a:solidFill>
                <a:latin typeface="+mj-lt"/>
              </a:rPr>
              <a:t>Summarize Experience</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6638" r="16638"/>
          <a:stretch>
            <a:fillRect/>
          </a:stretch>
        </p:blipFill>
        <p:spPr>
          <a:xfrm>
            <a:off x="197991" y="1249362"/>
            <a:ext cx="2002721" cy="200272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6662" r="16662"/>
          <a:stretch>
            <a:fillRect/>
          </a:stretch>
        </p:blipFill>
        <p:spPr>
          <a:xfrm>
            <a:off x="2302386" y="1249362"/>
            <a:ext cx="2002721" cy="2002721"/>
          </a:xfrm>
          <a:prstGeom prst="rect">
            <a:avLst/>
          </a:prstGeom>
        </p:spPr>
      </p:pic>
      <p:sp>
        <p:nvSpPr>
          <p:cNvPr id="9" name="矩形 8"/>
          <p:cNvSpPr/>
          <p:nvPr/>
        </p:nvSpPr>
        <p:spPr>
          <a:xfrm>
            <a:off x="4397071" y="1249362"/>
            <a:ext cx="4548938" cy="2002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72000" y="2174557"/>
            <a:ext cx="3879704"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37" name="文本框 36"/>
          <p:cNvSpPr txBox="1"/>
          <p:nvPr/>
        </p:nvSpPr>
        <p:spPr>
          <a:xfrm>
            <a:off x="4572000" y="1738829"/>
            <a:ext cx="4100803" cy="523220"/>
          </a:xfrm>
          <a:prstGeom prst="rect">
            <a:avLst/>
          </a:prstGeom>
          <a:noFill/>
        </p:spPr>
        <p:txBody>
          <a:bodyPr wrap="none" rtlCol="0">
            <a:spAutoFit/>
          </a:bodyPr>
          <a:lstStyle/>
          <a:p>
            <a:r>
              <a:rPr lang="en-US" altLang="zh-CN" sz="2800">
                <a:solidFill>
                  <a:srgbClr val="2E3032"/>
                </a:solidFill>
                <a:latin typeface="+mj-lt"/>
              </a:rPr>
              <a:t>Summarize Experience</a:t>
            </a:r>
          </a:p>
        </p:txBody>
      </p:sp>
      <p:sp>
        <p:nvSpPr>
          <p:cNvPr id="38" name="椭圆 37"/>
          <p:cNvSpPr/>
          <p:nvPr/>
        </p:nvSpPr>
        <p:spPr>
          <a:xfrm>
            <a:off x="171705" y="3701281"/>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3124" y="3635984"/>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0" name="椭圆 39"/>
          <p:cNvSpPr/>
          <p:nvPr/>
        </p:nvSpPr>
        <p:spPr>
          <a:xfrm>
            <a:off x="4648290" y="3741550"/>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069709" y="3676253"/>
            <a:ext cx="3195892" cy="552011"/>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grpSp>
        <p:nvGrpSpPr>
          <p:cNvPr id="19" name="Group 112"/>
          <p:cNvGrpSpPr/>
          <p:nvPr/>
        </p:nvGrpSpPr>
        <p:grpSpPr>
          <a:xfrm>
            <a:off x="4762229" y="3871702"/>
            <a:ext cx="212181" cy="198784"/>
            <a:chOff x="5368132" y="3540125"/>
            <a:chExt cx="465138" cy="435769"/>
          </a:xfrm>
          <a:solidFill>
            <a:srgbClr val="2E3032"/>
          </a:solidFill>
        </p:grpSpPr>
        <p:sp>
          <p:nvSpPr>
            <p:cNvPr id="2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2" name="Group 124"/>
          <p:cNvGrpSpPr/>
          <p:nvPr/>
        </p:nvGrpSpPr>
        <p:grpSpPr>
          <a:xfrm>
            <a:off x="262579" y="3806314"/>
            <a:ext cx="235246" cy="197911"/>
            <a:chOff x="5368132" y="2625725"/>
            <a:chExt cx="465138" cy="391319"/>
          </a:xfrm>
          <a:solidFill>
            <a:srgbClr val="2E3032"/>
          </a:solidFill>
        </p:grpSpPr>
        <p:sp>
          <p:nvSpPr>
            <p:cNvPr id="2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7659" y="0"/>
            <a:ext cx="7716056" cy="5143500"/>
          </a:xfrm>
          <a:prstGeom prst="rect">
            <a:avLst/>
          </a:prstGeom>
        </p:spPr>
      </p:pic>
      <p:sp>
        <p:nvSpPr>
          <p:cNvPr id="5" name="矩形 4"/>
          <p:cNvSpPr/>
          <p:nvPr/>
        </p:nvSpPr>
        <p:spPr>
          <a:xfrm>
            <a:off x="387353" y="1455089"/>
            <a:ext cx="3850691" cy="2337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90475" y="2640245"/>
            <a:ext cx="747749"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87354" y="2668984"/>
            <a:ext cx="3310003" cy="512448"/>
          </a:xfrm>
          <a:prstGeom prst="rect">
            <a:avLst/>
          </a:prstGeom>
          <a:noFill/>
        </p:spPr>
        <p:txBody>
          <a:bodyPr wrap="square" rtlCol="0">
            <a:spAutoFit/>
          </a:bodyPr>
          <a:lstStyle/>
          <a:p>
            <a:pPr>
              <a:lnSpc>
                <a:spcPct val="130000"/>
              </a:lnSpc>
            </a:pPr>
            <a:r>
              <a:rPr lang="en-US" altLang="zh-CN" sz="1050">
                <a:solidFill>
                  <a:srgbClr val="2E3032"/>
                </a:solidFill>
              </a:rPr>
              <a:t>Lorem ipsum dolor sit amet, consectetuer adipiscing elit. Aenean commodo ligula eget dolor. Aenean massa. </a:t>
            </a:r>
            <a:endParaRPr lang="en-US" altLang="zh-CN" sz="1050" dirty="0">
              <a:solidFill>
                <a:srgbClr val="2E3032"/>
              </a:solidFill>
            </a:endParaRPr>
          </a:p>
        </p:txBody>
      </p:sp>
      <p:sp>
        <p:nvSpPr>
          <p:cNvPr id="12" name="矩形 11"/>
          <p:cNvSpPr/>
          <p:nvPr/>
        </p:nvSpPr>
        <p:spPr>
          <a:xfrm>
            <a:off x="350662" y="1986975"/>
            <a:ext cx="2173993" cy="584775"/>
          </a:xfrm>
          <a:prstGeom prst="rect">
            <a:avLst/>
          </a:prstGeom>
        </p:spPr>
        <p:txBody>
          <a:bodyPr wrap="none">
            <a:spAutoFit/>
          </a:bodyPr>
          <a:lstStyle/>
          <a:p>
            <a:r>
              <a:rPr lang="en-US" altLang="zh-CN" sz="3200">
                <a:latin typeface="+mj-ea"/>
                <a:ea typeface="+mj-ea"/>
              </a:rPr>
              <a:t>Work Plan</a:t>
            </a:r>
            <a:endParaRPr lang="zh-CN" altLang="en-US" sz="320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1566" y="0"/>
            <a:ext cx="4122434" cy="5143500"/>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13" name="矩形 12"/>
          <p:cNvSpPr/>
          <p:nvPr/>
        </p:nvSpPr>
        <p:spPr>
          <a:xfrm>
            <a:off x="3593989" y="0"/>
            <a:ext cx="28624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56845" y="2764281"/>
            <a:ext cx="3290351" cy="1036759"/>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156845" y="1810174"/>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45" name="矩形 4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1052301"/>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7" name="矩形 4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2367088"/>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48" name="矩形 4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122435" y="3681875"/>
            <a:ext cx="2162755"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1" name="AutoShape 59"/>
          <p:cNvSpPr/>
          <p:nvPr/>
        </p:nvSpPr>
        <p:spPr bwMode="auto">
          <a:xfrm>
            <a:off x="3678031" y="1270105"/>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112"/>
          <p:cNvSpPr/>
          <p:nvPr/>
        </p:nvSpPr>
        <p:spPr bwMode="auto">
          <a:xfrm>
            <a:off x="3737575" y="3952193"/>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4" name="Group 124"/>
          <p:cNvGrpSpPr/>
          <p:nvPr/>
        </p:nvGrpSpPr>
        <p:grpSpPr>
          <a:xfrm>
            <a:off x="3719905" y="2612940"/>
            <a:ext cx="359779" cy="302680"/>
            <a:chOff x="5368132" y="2625725"/>
            <a:chExt cx="465138" cy="391319"/>
          </a:xfrm>
          <a:solidFill>
            <a:srgbClr val="2E3032"/>
          </a:solidFill>
        </p:grpSpPr>
        <p:sp>
          <p:nvSpPr>
            <p:cNvPr id="15"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7"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1809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Basic word </a:t>
            </a:r>
          </a:p>
          <a:p>
            <a:pPr fontAlgn="base">
              <a:spcBef>
                <a:spcPct val="0"/>
              </a:spcBef>
              <a:spcAft>
                <a:spcPct val="0"/>
              </a:spcAft>
              <a:defRPr/>
            </a:pPr>
            <a:r>
              <a:rPr lang="en-US"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frequency counts</a:t>
            </a:r>
            <a:endParaRPr lang="en-US" altLang="zh-CN" sz="2000" dirty="0">
              <a:solidFill>
                <a:srgbClr val="2E3032"/>
              </a:solidFill>
              <a:latin typeface="Arial" panose="020B0604020202020204"/>
              <a:ea typeface="方正兰亭黑_GBK"/>
            </a:endParaRPr>
          </a:p>
        </p:txBody>
      </p:sp>
      <p:pic>
        <p:nvPicPr>
          <p:cNvPr id="7" name="图片 6">
            <a:extLst>
              <a:ext uri="{FF2B5EF4-FFF2-40B4-BE49-F238E27FC236}">
                <a16:creationId xmlns:a16="http://schemas.microsoft.com/office/drawing/2014/main" id="{5E828992-0D7B-4084-BBA5-52547056EB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6632" y="456019"/>
            <a:ext cx="5760720" cy="4446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64172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cxnSp>
        <p:nvCxnSpPr>
          <p:cNvPr id="6" name="直接箭头连接符 5"/>
          <p:cNvCxnSpPr/>
          <p:nvPr/>
        </p:nvCxnSpPr>
        <p:spPr>
          <a:xfrm>
            <a:off x="468489" y="2535238"/>
            <a:ext cx="8207022" cy="0"/>
          </a:xfrm>
          <a:prstGeom prst="straightConnector1">
            <a:avLst/>
          </a:prstGeom>
          <a:ln>
            <a:solidFill>
              <a:srgbClr val="2E3032"/>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00042" y="2394437"/>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02975"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05908"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908842" y="2402121"/>
            <a:ext cx="354625" cy="354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727"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1" name="文本框 20"/>
          <p:cNvSpPr txBox="1"/>
          <p:nvPr/>
        </p:nvSpPr>
        <p:spPr>
          <a:xfrm>
            <a:off x="780449" y="2787070"/>
            <a:ext cx="793807" cy="338554"/>
          </a:xfrm>
          <a:prstGeom prst="rect">
            <a:avLst/>
          </a:prstGeom>
          <a:noFill/>
        </p:spPr>
        <p:txBody>
          <a:bodyPr wrap="none" rtlCol="0">
            <a:spAutoFit/>
          </a:bodyPr>
          <a:lstStyle/>
          <a:p>
            <a:r>
              <a:rPr lang="en-US" altLang="zh-CN" sz="1600">
                <a:solidFill>
                  <a:srgbClr val="2E3032"/>
                </a:solidFill>
                <a:latin typeface="+mj-lt"/>
              </a:rPr>
              <a:t>Step 1</a:t>
            </a:r>
          </a:p>
        </p:txBody>
      </p:sp>
      <p:sp>
        <p:nvSpPr>
          <p:cNvPr id="22" name="矩形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273022" y="1510083"/>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3" name="文本框 22"/>
          <p:cNvSpPr txBox="1"/>
          <p:nvPr/>
        </p:nvSpPr>
        <p:spPr>
          <a:xfrm>
            <a:off x="2999744" y="1216698"/>
            <a:ext cx="793807" cy="338554"/>
          </a:xfrm>
          <a:prstGeom prst="rect">
            <a:avLst/>
          </a:prstGeom>
          <a:noFill/>
        </p:spPr>
        <p:txBody>
          <a:bodyPr wrap="none" rtlCol="0">
            <a:spAutoFit/>
          </a:bodyPr>
          <a:lstStyle/>
          <a:p>
            <a:r>
              <a:rPr lang="en-US" altLang="zh-CN" sz="1600">
                <a:solidFill>
                  <a:srgbClr val="2E3032"/>
                </a:solidFill>
                <a:latin typeface="+mj-lt"/>
              </a:rPr>
              <a:t>Step 2</a:t>
            </a:r>
          </a:p>
        </p:txBody>
      </p:sp>
      <p:sp>
        <p:nvSpPr>
          <p:cNvPr id="24" name="矩形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668791" y="3080455"/>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5" name="文本框 24"/>
          <p:cNvSpPr txBox="1"/>
          <p:nvPr/>
        </p:nvSpPr>
        <p:spPr>
          <a:xfrm>
            <a:off x="5395513" y="2787070"/>
            <a:ext cx="793807" cy="338554"/>
          </a:xfrm>
          <a:prstGeom prst="rect">
            <a:avLst/>
          </a:prstGeom>
          <a:noFill/>
        </p:spPr>
        <p:txBody>
          <a:bodyPr wrap="none" rtlCol="0">
            <a:spAutoFit/>
          </a:bodyPr>
          <a:lstStyle/>
          <a:p>
            <a:r>
              <a:rPr lang="en-US" altLang="zh-CN" sz="1600">
                <a:solidFill>
                  <a:srgbClr val="2E3032"/>
                </a:solidFill>
                <a:latin typeface="+mj-lt"/>
              </a:rPr>
              <a:t>Step 3</a:t>
            </a:r>
          </a:p>
        </p:txBody>
      </p: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916044" y="1519346"/>
            <a:ext cx="2247253" cy="794385"/>
          </a:xfrm>
          <a:prstGeom prst="rect">
            <a:avLst/>
          </a:prstGeom>
        </p:spPr>
        <p:txBody>
          <a:bodyPr wrap="square">
            <a:spAutoFit/>
          </a:bodyPr>
          <a:lstStyle/>
          <a:p>
            <a:pPr lvl="0" algn="ctr"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27" name="文本框 26"/>
          <p:cNvSpPr txBox="1"/>
          <p:nvPr/>
        </p:nvSpPr>
        <p:spPr>
          <a:xfrm>
            <a:off x="7642766" y="1225961"/>
            <a:ext cx="793807" cy="338554"/>
          </a:xfrm>
          <a:prstGeom prst="rect">
            <a:avLst/>
          </a:prstGeom>
          <a:noFill/>
        </p:spPr>
        <p:txBody>
          <a:bodyPr wrap="none" rtlCol="0">
            <a:spAutoFit/>
          </a:bodyPr>
          <a:lstStyle/>
          <a:p>
            <a:r>
              <a:rPr lang="en-US" altLang="zh-CN" sz="1600">
                <a:solidFill>
                  <a:srgbClr val="2E3032"/>
                </a:solidFill>
                <a:latin typeface="+mj-lt"/>
              </a:rPr>
              <a:t>Step 4</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t="-1" b="64199"/>
          <a:stretch>
            <a:fillRect/>
          </a:stretch>
        </p:blipFill>
        <p:spPr>
          <a:xfrm>
            <a:off x="0" y="1090260"/>
            <a:ext cx="9242778" cy="2481737"/>
          </a:xfrm>
          <a:prstGeom prst="rect">
            <a:avLst/>
          </a:prstGeom>
        </p:spPr>
      </p:pic>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646605" cy="461665"/>
          </a:xfrm>
          <a:prstGeom prst="rect">
            <a:avLst/>
          </a:prstGeom>
          <a:noFill/>
        </p:spPr>
        <p:txBody>
          <a:bodyPr wrap="none" rtlCol="0">
            <a:spAutoFit/>
          </a:bodyPr>
          <a:lstStyle/>
          <a:p>
            <a:r>
              <a:rPr lang="en-US" altLang="zh-CN" sz="2400">
                <a:solidFill>
                  <a:srgbClr val="2E3032"/>
                </a:solidFill>
                <a:latin typeface="+mj-lt"/>
              </a:rPr>
              <a:t>Work Plan</a:t>
            </a:r>
          </a:p>
        </p:txBody>
      </p:sp>
      <p:sp>
        <p:nvSpPr>
          <p:cNvPr id="50" name="矩形 49"/>
          <p:cNvSpPr/>
          <p:nvPr/>
        </p:nvSpPr>
        <p:spPr>
          <a:xfrm>
            <a:off x="6044764" y="734129"/>
            <a:ext cx="2901245" cy="4029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00730" y="2521832"/>
            <a:ext cx="2322381" cy="1521507"/>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a:t>
            </a:r>
          </a:p>
        </p:txBody>
      </p:sp>
      <p:sp>
        <p:nvSpPr>
          <p:cNvPr id="44" name="文本框 43"/>
          <p:cNvSpPr txBox="1"/>
          <p:nvPr/>
        </p:nvSpPr>
        <p:spPr>
          <a:xfrm>
            <a:off x="6200730" y="1567725"/>
            <a:ext cx="1950251" cy="954107"/>
          </a:xfrm>
          <a:prstGeom prst="rect">
            <a:avLst/>
          </a:prstGeom>
          <a:noFill/>
        </p:spPr>
        <p:txBody>
          <a:bodyPr wrap="square" rtlCol="0">
            <a:spAutoFit/>
          </a:bodyPr>
          <a:lstStyle/>
          <a:p>
            <a:r>
              <a:rPr lang="en-US" altLang="zh-CN" sz="2800">
                <a:solidFill>
                  <a:srgbClr val="2E3032"/>
                </a:solidFill>
                <a:latin typeface="+mj-lt"/>
              </a:rPr>
              <a:t>Work Plan</a:t>
            </a:r>
          </a:p>
          <a:p>
            <a:r>
              <a:rPr lang="en-US" altLang="zh-CN" sz="2800">
                <a:solidFill>
                  <a:srgbClr val="2E3032"/>
                </a:solidFill>
                <a:latin typeface="+mj-lt"/>
              </a:rPr>
              <a:t>In Future</a:t>
            </a:r>
          </a:p>
        </p:txBody>
      </p:sp>
      <p:sp>
        <p:nvSpPr>
          <p:cNvPr id="51" name="椭圆 50"/>
          <p:cNvSpPr/>
          <p:nvPr/>
        </p:nvSpPr>
        <p:spPr>
          <a:xfrm>
            <a:off x="197991" y="3935974"/>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9410" y="3870677"/>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53" name="椭圆 52"/>
          <p:cNvSpPr/>
          <p:nvPr/>
        </p:nvSpPr>
        <p:spPr>
          <a:xfrm>
            <a:off x="3376092" y="3967973"/>
            <a:ext cx="421419" cy="4214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797511" y="3854680"/>
            <a:ext cx="2247253" cy="794385"/>
          </a:xfrm>
          <a:prstGeom prst="rect">
            <a:avLst/>
          </a:prstGeom>
        </p:spPr>
        <p:txBody>
          <a:bodyPr wrap="square">
            <a:spAutoFit/>
          </a:bodyPr>
          <a:lstStyle/>
          <a:p>
            <a:pPr lvl="0" fontAlgn="base">
              <a:lnSpc>
                <a:spcPct val="150000"/>
              </a:lnSpc>
              <a:spcBef>
                <a:spcPct val="0"/>
              </a:spcBef>
              <a:spcAft>
                <a:spcPct val="0"/>
              </a:spcAft>
            </a:pPr>
            <a:r>
              <a:rPr lang="en-US" altLang="zh-CN" sz="1050">
                <a:solidFill>
                  <a:srgbClr val="2E3032"/>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sp>
        <p:nvSpPr>
          <p:cNvPr id="12" name="AutoShape 4"/>
          <p:cNvSpPr/>
          <p:nvPr/>
        </p:nvSpPr>
        <p:spPr bwMode="auto">
          <a:xfrm>
            <a:off x="274412" y="4011781"/>
            <a:ext cx="268577" cy="2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3" name="AutoShape 46"/>
          <p:cNvSpPr/>
          <p:nvPr/>
        </p:nvSpPr>
        <p:spPr bwMode="auto">
          <a:xfrm>
            <a:off x="3467434" y="4029570"/>
            <a:ext cx="238736" cy="2767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EE9"/>
        </a:solidFill>
        <a:effectLst/>
      </p:bgPr>
    </p:bg>
    <p:spTree>
      <p:nvGrpSpPr>
        <p:cNvPr id="1" name=""/>
        <p:cNvGrpSpPr/>
        <p:nvPr/>
      </p:nvGrpSpPr>
      <p:grpSpPr>
        <a:xfrm>
          <a:off x="0" y="0"/>
          <a:ext cx="0" cy="0"/>
          <a:chOff x="0" y="0"/>
          <a:chExt cx="0" cy="0"/>
        </a:xfrm>
      </p:grpSpPr>
      <p:sp>
        <p:nvSpPr>
          <p:cNvPr id="5" name="矩形 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904501"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工作概述</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6" name="矩形 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977" y="218351"/>
            <a:ext cx="748924"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总结经验</a:t>
            </a:r>
          </a:p>
        </p:txBody>
      </p:sp>
      <p:sp>
        <p:nvSpPr>
          <p:cNvPr id="7" name="矩形 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449239"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业绩展示</a:t>
            </a:r>
          </a:p>
        </p:txBody>
      </p:sp>
      <p:sp>
        <p:nvSpPr>
          <p:cNvPr id="8" name="矩形 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538716" y="218351"/>
            <a:ext cx="748923"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工作规划</a:t>
            </a:r>
            <a:endParaRPr kumimoji="0" lang="zh-CN" altLang="en-US" sz="11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grpSp>
        <p:nvGrpSpPr>
          <p:cNvPr id="9" name="组合 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654265" y="275265"/>
            <a:ext cx="212436" cy="147782"/>
            <a:chOff x="4359564" y="1237673"/>
            <a:chExt cx="212436" cy="147782"/>
          </a:xfrm>
        </p:grpSpPr>
        <p:cxnSp>
          <p:nvCxnSpPr>
            <p:cNvPr id="10" name="直接连接符 9"/>
            <p:cNvCxnSpPr/>
            <p:nvPr/>
          </p:nvCxnSpPr>
          <p:spPr>
            <a:xfrm>
              <a:off x="4359564" y="1237673"/>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59564" y="1311564"/>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59564" y="1385455"/>
              <a:ext cx="212436" cy="0"/>
            </a:xfrm>
            <a:prstGeom prst="line">
              <a:avLst/>
            </a:prstGeom>
            <a:ln w="12700">
              <a:solidFill>
                <a:srgbClr val="2E3032"/>
              </a:solidFill>
            </a:ln>
          </p:spPr>
          <p:style>
            <a:lnRef idx="1">
              <a:schemeClr val="accent1"/>
            </a:lnRef>
            <a:fillRef idx="0">
              <a:schemeClr val="accent1"/>
            </a:fillRef>
            <a:effectRef idx="0">
              <a:schemeClr val="accent1"/>
            </a:effectRef>
            <a:fontRef idx="minor">
              <a:schemeClr val="tx1"/>
            </a:fontRef>
          </p:style>
        </p:cxnSp>
      </p:gr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42149" y="149101"/>
            <a:ext cx="893193"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2E3032"/>
                </a:solidFill>
                <a:effectLst/>
                <a:uLnTx/>
                <a:uFillTx/>
                <a:latin typeface="华文细黑" panose="02010600040101010101" charset="-122"/>
                <a:ea typeface="华文细黑" panose="02010600040101010101" charset="-122"/>
                <a:cs typeface="+mn-cs"/>
                <a:sym typeface="+mn-lt"/>
              </a:rPr>
              <a:t>MORE.</a:t>
            </a:r>
            <a:endParaRPr kumimoji="0" lang="zh-CN" altLang="en-US" sz="2000" b="0" i="0" u="none" strike="noStrike" kern="1200" cap="none" spc="0" normalizeH="0" baseline="0" noProof="0" dirty="0">
              <a:ln>
                <a:noFill/>
              </a:ln>
              <a:solidFill>
                <a:srgbClr val="2E3032"/>
              </a:solidFill>
              <a:effectLst/>
              <a:uLnTx/>
              <a:uFillTx/>
              <a:latin typeface="华文细黑" panose="02010600040101010101" charset="-122"/>
              <a:ea typeface="华文细黑" panose="02010600040101010101" charset="-122"/>
              <a:cs typeface="+mn-cs"/>
              <a:sym typeface="+mn-lt"/>
            </a:endParaRPr>
          </a:p>
        </p:txBody>
      </p:sp>
      <p:sp>
        <p:nvSpPr>
          <p:cNvPr id="16" name="矩形 15"/>
          <p:cNvSpPr/>
          <p:nvPr/>
        </p:nvSpPr>
        <p:spPr>
          <a:xfrm>
            <a:off x="2741509" y="1658934"/>
            <a:ext cx="3644153" cy="1882588"/>
          </a:xfrm>
          <a:prstGeom prst="rect">
            <a:avLst/>
          </a:prstGeom>
          <a:solidFill>
            <a:srgbClr val="FCD6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文本框 13"/>
          <p:cNvSpPr txBox="1"/>
          <p:nvPr/>
        </p:nvSpPr>
        <p:spPr>
          <a:xfrm>
            <a:off x="2769262" y="1925643"/>
            <a:ext cx="3605475"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rPr>
              <a:t>T</a:t>
            </a:r>
            <a:r>
              <a:rPr lang="en-US" altLang="zh-CN" sz="5400">
                <a:solidFill>
                  <a:srgbClr val="2E3032"/>
                </a:solidFill>
                <a:latin typeface="华文细黑" panose="02010600040101010101" charset="-122"/>
                <a:ea typeface="微软雅黑 Light" panose="020B0502040204020203" charset="-122"/>
              </a:rPr>
              <a:t>hank You</a:t>
            </a:r>
            <a:endParaRPr kumimoji="0" lang="zh-CN" altLang="en-US" sz="5400" b="0" i="0" u="none" strike="noStrike" kern="1200" cap="none" spc="0" normalizeH="0" baseline="0" noProof="0">
              <a:ln>
                <a:noFill/>
              </a:ln>
              <a:solidFill>
                <a:srgbClr val="2E3032"/>
              </a:solidFill>
              <a:effectLst/>
              <a:uLnTx/>
              <a:uFillTx/>
              <a:latin typeface="华文细黑" panose="02010600040101010101" charset="-122"/>
              <a:ea typeface="微软雅黑 Light" panose="020B0502040204020203" charset="-122"/>
              <a:cs typeface="+mn-cs"/>
            </a:endParaRPr>
          </a:p>
        </p:txBody>
      </p:sp>
      <p:cxnSp>
        <p:nvCxnSpPr>
          <p:cNvPr id="18" name="直接连接符 17"/>
          <p:cNvCxnSpPr/>
          <p:nvPr/>
        </p:nvCxnSpPr>
        <p:spPr>
          <a:xfrm>
            <a:off x="3871063" y="2902761"/>
            <a:ext cx="1385047" cy="0"/>
          </a:xfrm>
          <a:prstGeom prst="line">
            <a:avLst/>
          </a:prstGeom>
          <a:ln w="28575">
            <a:solidFill>
              <a:srgbClr val="2E3032"/>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1826898" y="3029074"/>
            <a:ext cx="5449528" cy="512448"/>
          </a:xfrm>
          <a:prstGeom prst="rect">
            <a:avLst/>
          </a:prstGeom>
          <a:noFill/>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defRPr/>
            </a:pPr>
            <a:r>
              <a:rPr kumimoji="0" lang="en-US" altLang="zh-CN" sz="1050" b="0" i="0" u="none" strike="noStrike" kern="1200" cap="none" spc="0" normalizeH="0" baseline="0" noProof="0">
                <a:ln>
                  <a:noFill/>
                </a:ln>
                <a:solidFill>
                  <a:srgbClr val="2E3032"/>
                </a:solidFill>
                <a:effectLst/>
                <a:uLnTx/>
                <a:uFillTx/>
                <a:latin typeface="Calibri Light" panose="020F0302020204030204"/>
                <a:ea typeface="微软雅黑 Light" panose="020B0502040204020203" charset="-122"/>
                <a:cs typeface="+mn-cs"/>
              </a:rPr>
              <a:t>Lorem ipsum dolor sit amet, consectetuer adipiscing elit. Aenean commodo ligula eget dolor. Aenean massa. </a:t>
            </a:r>
            <a:endParaRPr kumimoji="0" lang="en-US" altLang="zh-CN" sz="1050" b="0" i="0" u="none" strike="noStrike" kern="1200" cap="none" spc="0" normalizeH="0" baseline="0" noProof="0" dirty="0">
              <a:ln>
                <a:noFill/>
              </a:ln>
              <a:solidFill>
                <a:srgbClr val="2E3032"/>
              </a:solidFill>
              <a:effectLst/>
              <a:uLnTx/>
              <a:uFillTx/>
              <a:latin typeface="Calibri Light" panose="020F0302020204030204"/>
              <a:ea typeface="微软雅黑 Light" panose="020B0502040204020203"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405740" y="2300410"/>
            <a:ext cx="335606" cy="369524"/>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4" name="矩形 3"/>
          <p:cNvSpPr/>
          <p:nvPr/>
        </p:nvSpPr>
        <p:spPr>
          <a:xfrm>
            <a:off x="2736881" y="2302196"/>
            <a:ext cx="5262578" cy="369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1199" tIns="0" rIns="101199"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PPT</a:t>
            </a:r>
            <a:r>
              <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汇    </a:t>
            </a:r>
            <a:r>
              <a:rPr kumimoji="0" lang="en-US" altLang="zh-CN"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www.ppthui.com</a:t>
            </a:r>
            <a:endParaRPr kumimoji="0" lang="zh-CN" altLang="en-US" sz="2080" b="1" i="0" u="none" strike="noStrike" kern="1200" cap="none" spc="0" normalizeH="0" baseline="0"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144542" y="1871085"/>
            <a:ext cx="5235801" cy="4355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上万精品</a:t>
            </a:r>
            <a:r>
              <a:rPr kumimoji="0" lang="en-US" altLang="zh-CN"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PPT</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模板</a:t>
            </a:r>
            <a:r>
              <a:rPr kumimoji="0" lang="zh-CN" altLang="en-US" sz="2420" b="1" i="0" u="none" strike="noStrike" kern="1200" cap="none" spc="200" normalizeH="0" baseline="0"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全部免费</a:t>
            </a:r>
            <a:r>
              <a:rPr kumimoji="0" lang="zh-CN" altLang="en-US" sz="2080" b="1" i="0" u="none" strike="noStrike" kern="1200" cap="none" spc="200" normalizeH="0" baseline="0"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下载</a:t>
            </a:r>
          </a:p>
        </p:txBody>
      </p:sp>
      <p:sp>
        <p:nvSpPr>
          <p:cNvPr id="6" name="直角三角形 5"/>
          <p:cNvSpPr/>
          <p:nvPr/>
        </p:nvSpPr>
        <p:spPr>
          <a:xfrm>
            <a:off x="6380342" y="1868408"/>
            <a:ext cx="480201" cy="438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anchor="ctr"/>
          <a:lstStyle/>
          <a:p>
            <a:pPr algn="ctr" fontAlgn="base">
              <a:defRPr/>
            </a:pPr>
            <a:endParaRPr lang="zh-CN" altLang="en-US" sz="100" strike="noStrike" noProof="1">
              <a:solidFill>
                <a:prstClr val="white"/>
              </a:solidFill>
            </a:endParaRPr>
          </a:p>
        </p:txBody>
      </p:sp>
      <p:sp>
        <p:nvSpPr>
          <p:cNvPr id="38917" name="矩形 11"/>
          <p:cNvSpPr/>
          <p:nvPr/>
        </p:nvSpPr>
        <p:spPr>
          <a:xfrm>
            <a:off x="2187061" y="2848447"/>
            <a:ext cx="4701153" cy="951479"/>
          </a:xfrm>
          <a:prstGeom prst="rect">
            <a:avLst/>
          </a:prstGeom>
          <a:noFill/>
          <a:ln w="25400">
            <a:noFill/>
          </a:ln>
        </p:spPr>
        <p:txBody>
          <a:bodyPr lIns="68544" tIns="34270" rIns="68544" bIns="34270" anchor="ctr"/>
          <a:lstStyle/>
          <a:p>
            <a:pPr eaLnBrk="0" hangingPunct="0">
              <a:lnSpc>
                <a:spcPts val="2400"/>
              </a:lnSpc>
            </a:pP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模板下载：</a:t>
            </a:r>
            <a:r>
              <a:rPr lang="en-US" altLang="zh-CN" sz="790" b="1" dirty="0">
                <a:solidFill>
                  <a:srgbClr val="FFC000"/>
                </a:solidFill>
                <a:latin typeface="微软雅黑" panose="020B0503020204020204" pitchFamily="34" charset="-122"/>
                <a:ea typeface="微软雅黑" panose="020B0503020204020204" pitchFamily="34" charset="-122"/>
                <a:hlinkClick r:id="rId3"/>
              </a:rPr>
              <a:t>www.ppthui.com/muban/</a:t>
            </a:r>
            <a:r>
              <a:rPr lang="en-US" altLang="zh-CN" sz="790" b="1" dirty="0">
                <a:solidFill>
                  <a:srgbClr val="FFC000"/>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行业</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4"/>
              </a:rPr>
              <a:t>www.ppthui.com/hangye/</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r>
              <a:rPr lang="zh-CN" altLang="en-US" sz="790" b="1" dirty="0">
                <a:solidFill>
                  <a:srgbClr val="4A452A"/>
                </a:solidFill>
                <a:latin typeface="微软雅黑" panose="020B0503020204020204" pitchFamily="34" charset="-122"/>
                <a:ea typeface="微软雅黑" panose="020B0503020204020204" pitchFamily="34" charset="-122"/>
              </a:rPr>
              <a:t>工作</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5"/>
              </a:rPr>
              <a:t>www.ppthui.com/gongzuo/</a:t>
            </a:r>
            <a:r>
              <a:rPr lang="en-US" altLang="zh-CN" sz="790" b="1" dirty="0">
                <a:solidFill>
                  <a:srgbClr val="4A452A"/>
                </a:solidFill>
                <a:latin typeface="微软雅黑" panose="020B0503020204020204" pitchFamily="34" charset="-122"/>
                <a:ea typeface="微软雅黑" panose="020B0503020204020204" pitchFamily="34" charset="-122"/>
              </a:rPr>
              <a:t>         </a:t>
            </a:r>
            <a:r>
              <a:rPr lang="zh-CN" altLang="en-US" sz="790" b="1" dirty="0">
                <a:solidFill>
                  <a:srgbClr val="4A452A"/>
                </a:solidFill>
                <a:latin typeface="微软雅黑" panose="020B0503020204020204" pitchFamily="34" charset="-122"/>
                <a:ea typeface="微软雅黑" panose="020B0503020204020204" pitchFamily="34" charset="-122"/>
              </a:rPr>
              <a:t>节日</a:t>
            </a:r>
            <a:r>
              <a:rPr lang="en-US" altLang="zh-CN" sz="790" b="1" dirty="0">
                <a:solidFill>
                  <a:srgbClr val="4A452A"/>
                </a:solidFill>
                <a:latin typeface="微软雅黑" panose="020B0503020204020204" pitchFamily="34" charset="-122"/>
                <a:ea typeface="微软雅黑" panose="020B0503020204020204" pitchFamily="34" charset="-122"/>
              </a:rPr>
              <a:t>PPT</a:t>
            </a:r>
            <a:r>
              <a:rPr lang="zh-CN" altLang="en-US" sz="790" b="1" dirty="0">
                <a:solidFill>
                  <a:srgbClr val="4A452A"/>
                </a:solidFill>
                <a:latin typeface="微软雅黑" panose="020B0503020204020204" pitchFamily="34" charset="-122"/>
                <a:ea typeface="微软雅黑" panose="020B0503020204020204" pitchFamily="34" charset="-122"/>
              </a:rPr>
              <a:t>模板：</a:t>
            </a:r>
            <a:r>
              <a:rPr lang="en-US" altLang="zh-CN" sz="790" b="1" dirty="0">
                <a:solidFill>
                  <a:srgbClr val="4A452A"/>
                </a:solidFill>
                <a:latin typeface="微软雅黑" panose="020B0503020204020204" pitchFamily="34" charset="-122"/>
                <a:ea typeface="微软雅黑" panose="020B0503020204020204" pitchFamily="34" charset="-122"/>
                <a:hlinkClick r:id="rId6"/>
              </a:rPr>
              <a:t>www.ppthui.com/jieri/</a:t>
            </a:r>
            <a:endParaRPr lang="en-US" altLang="zh-CN" sz="790" b="1" dirty="0">
              <a:solidFill>
                <a:srgbClr val="4A452A"/>
              </a:solidFill>
              <a:latin typeface="微软雅黑" panose="020B0503020204020204" pitchFamily="34" charset="-122"/>
              <a:ea typeface="微软雅黑" panose="020B0503020204020204" pitchFamily="34" charset="-122"/>
            </a:endParaRPr>
          </a:p>
          <a:p>
            <a:pPr eaLnBrk="0" hangingPunct="0">
              <a:lnSpc>
                <a:spcPts val="2400"/>
              </a:lnSpc>
            </a:pPr>
            <a:endParaRPr lang="en-US" altLang="zh-CN" sz="790" b="1" dirty="0">
              <a:solidFill>
                <a:srgbClr val="4A452A"/>
              </a:solidFill>
              <a:latin typeface="微软雅黑" panose="020B0503020204020204" pitchFamily="34" charset="-122"/>
              <a:ea typeface="微软雅黑" panose="020B0503020204020204" pitchFamily="34" charset="-122"/>
            </a:endParaRPr>
          </a:p>
        </p:txBody>
      </p:sp>
      <p:pic>
        <p:nvPicPr>
          <p:cNvPr id="38918" name="Picture 2" descr="C:\Users\20999\Desktop\PPT宣传页背景.png"/>
          <p:cNvPicPr>
            <a:picLocks noChangeAspect="1"/>
          </p:cNvPicPr>
          <p:nvPr/>
        </p:nvPicPr>
        <p:blipFill>
          <a:blip r:embed="rId7"/>
          <a:stretch>
            <a:fillRect/>
          </a:stretch>
        </p:blipFill>
        <p:spPr>
          <a:xfrm>
            <a:off x="3467003" y="731276"/>
            <a:ext cx="2142163" cy="1071082"/>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806631" cy="461665"/>
          </a:xfrm>
          <a:prstGeom prst="rect">
            <a:avLst/>
          </a:prstGeom>
          <a:noFill/>
        </p:spPr>
        <p:txBody>
          <a:bodyPr wrap="none" rtlCol="0">
            <a:spAutoFit/>
          </a:bodyPr>
          <a:lstStyle/>
          <a:p>
            <a:r>
              <a:rPr lang="en-US" altLang="zh-CN" sz="2400" dirty="0">
                <a:solidFill>
                  <a:srgbClr val="2E3032"/>
                </a:solidFill>
                <a:latin typeface="+mj-lt"/>
              </a:rPr>
              <a:t>EDA</a:t>
            </a:r>
          </a:p>
        </p:txBody>
      </p:sp>
      <p:cxnSp>
        <p:nvCxnSpPr>
          <p:cNvPr id="14" name="直接连接符 13"/>
          <p:cNvCxnSpPr/>
          <p:nvPr/>
        </p:nvCxnSpPr>
        <p:spPr>
          <a:xfrm>
            <a:off x="316648" y="2149962"/>
            <a:ext cx="9412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197992" y="2217807"/>
            <a:ext cx="2341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i="1" u="sng" kern="100" dirty="0">
                <a:effectLst/>
                <a:latin typeface="Calibri" panose="020F0502020204030204" pitchFamily="34" charset="0"/>
                <a:ea typeface="宋体" panose="02010600030101010101" pitchFamily="2" charset="-122"/>
                <a:cs typeface="Calibri" panose="020F0502020204030204" pitchFamily="34" charset="0"/>
              </a:rPr>
              <a:t>negative</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correlation </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between review length</a:t>
            </a:r>
          </a:p>
          <a:p>
            <a:pPr fontAlgn="base">
              <a:spcBef>
                <a:spcPct val="0"/>
              </a:spcBef>
              <a:spcAft>
                <a:spcPct val="0"/>
              </a:spcAft>
              <a:defRPr/>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and ratings</a:t>
            </a:r>
            <a:endParaRPr lang="en-US" altLang="zh-CN" sz="2000" dirty="0">
              <a:solidFill>
                <a:srgbClr val="2E3032"/>
              </a:solidFill>
              <a:latin typeface="Arial" panose="020B0604020202020204"/>
              <a:ea typeface="方正兰亭黑_GBK"/>
            </a:endParaRPr>
          </a:p>
        </p:txBody>
      </p:sp>
      <p:pic>
        <p:nvPicPr>
          <p:cNvPr id="8" name="图片 7">
            <a:extLst>
              <a:ext uri="{FF2B5EF4-FFF2-40B4-BE49-F238E27FC236}">
                <a16:creationId xmlns:a16="http://schemas.microsoft.com/office/drawing/2014/main" id="{D3902E85-687C-45EB-B45E-D7A3F5C3BF51}"/>
              </a:ext>
            </a:extLst>
          </p:cNvPr>
          <p:cNvPicPr/>
          <p:nvPr/>
        </p:nvPicPr>
        <p:blipFill>
          <a:blip r:embed="rId2"/>
          <a:stretch>
            <a:fillRect/>
          </a:stretch>
        </p:blipFill>
        <p:spPr>
          <a:xfrm>
            <a:off x="3066632" y="1188036"/>
            <a:ext cx="5760720" cy="3625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5578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91251" cy="461665"/>
          </a:xfrm>
          <a:prstGeom prst="rect">
            <a:avLst/>
          </a:prstGeom>
          <a:noFill/>
        </p:spPr>
        <p:txBody>
          <a:bodyPr wrap="none" rtlCol="0">
            <a:spAutoFit/>
          </a:bodyPr>
          <a:lstStyle/>
          <a:p>
            <a:r>
              <a:rPr lang="en-US" altLang="zh-CN" sz="2400" dirty="0">
                <a:solidFill>
                  <a:srgbClr val="2E3032"/>
                </a:solidFill>
                <a:latin typeface="+mj-lt"/>
              </a:rPr>
              <a:t>Key Findings</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88257" y="734129"/>
            <a:ext cx="7186670" cy="1048300"/>
          </a:xfrm>
          <a:prstGeom prst="rect">
            <a:avLst/>
          </a:prstGeom>
        </p:spPr>
        <p:txBody>
          <a:bodyPr wrap="square">
            <a:spAutoFit/>
          </a:bodyPr>
          <a:lstStyle/>
          <a:p>
            <a:pPr fontAlgn="base">
              <a:lnSpc>
                <a:spcPct val="150000"/>
              </a:lnSpc>
              <a:spcBef>
                <a:spcPct val="0"/>
              </a:spcBef>
              <a:spcAft>
                <a:spcPct val="0"/>
              </a:spcAft>
            </a:pPr>
            <a:r>
              <a:rPr lang="en-US" altLang="zh-CN" sz="1600" kern="100" dirty="0">
                <a:solidFill>
                  <a:srgbClr val="000000"/>
                </a:solidFill>
                <a:effectLst/>
                <a:latin typeface="Calibri,sans-serif"/>
                <a:ea typeface="Calibri,sans-serif"/>
                <a:cs typeface="Times New Roman" panose="02020603050405020304" pitchFamily="18" charset="0"/>
              </a:rPr>
              <a:t>1. We find that providing restaurants reservation and good kids environment, not providing food delivery and credit card </a:t>
            </a:r>
            <a:r>
              <a:rPr lang="en-US" altLang="zh-CN" sz="1600" kern="100" dirty="0" err="1">
                <a:solidFill>
                  <a:srgbClr val="000000"/>
                </a:solidFill>
                <a:effectLst/>
                <a:latin typeface="Calibri,sans-serif"/>
                <a:ea typeface="Calibri,sans-serif"/>
                <a:cs typeface="Times New Roman" panose="02020603050405020304" pitchFamily="18" charset="0"/>
              </a:rPr>
              <a:t>acception</a:t>
            </a:r>
            <a:r>
              <a:rPr lang="en-US" altLang="zh-CN" sz="1600" kern="100" dirty="0">
                <a:solidFill>
                  <a:srgbClr val="000000"/>
                </a:solidFill>
                <a:effectLst/>
                <a:latin typeface="Calibri,sans-serif"/>
                <a:ea typeface="Calibri,sans-serif"/>
                <a:cs typeface="Times New Roman" panose="02020603050405020304" pitchFamily="18" charset="0"/>
              </a:rPr>
              <a:t> increases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0" fontAlgn="base">
              <a:lnSpc>
                <a:spcPct val="150000"/>
              </a:lnSpc>
              <a:spcBef>
                <a:spcPct val="0"/>
              </a:spcBef>
              <a:spcAft>
                <a:spcPct val="0"/>
              </a:spcAft>
            </a:pPr>
            <a:endParaRPr lang="en-US" altLang="zh-CN" sz="1050" dirty="0">
              <a:solidFill>
                <a:srgbClr val="2E3032"/>
              </a:solidFill>
              <a:ea typeface="微软雅黑" panose="020B0503020204020204" pitchFamily="34" charset="-122"/>
              <a:cs typeface="Arial" panose="020B0604020202020204" pitchFamily="34" charset="0"/>
              <a:sym typeface="Calibri" panose="020F0502020204030204" pitchFamily="34" charset="0"/>
            </a:endParaRP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39AF04D0-A5B0-4DE6-8DC2-6964FE26AC95}"/>
              </a:ext>
            </a:extLst>
          </p:cNvPr>
          <p:cNvGraphicFramePr>
            <a:graphicFrameLocks noGrp="1"/>
          </p:cNvGraphicFramePr>
          <p:nvPr>
            <p:extLst>
              <p:ext uri="{D42A27DB-BD31-4B8C-83A1-F6EECF244321}">
                <p14:modId xmlns:p14="http://schemas.microsoft.com/office/powerpoint/2010/main" val="3041677116"/>
              </p:ext>
            </p:extLst>
          </p:nvPr>
        </p:nvGraphicFramePr>
        <p:xfrm>
          <a:off x="1297981" y="1522427"/>
          <a:ext cx="5953125" cy="1058229"/>
        </p:xfrm>
        <a:graphic>
          <a:graphicData uri="http://schemas.openxmlformats.org/drawingml/2006/table">
            <a:tbl>
              <a:tblPr firstRow="1" firstCol="1" bandRow="1">
                <a:tableStyleId>{5C22544A-7EE6-4342-B048-85BDC9FD1C3A}</a:tableStyleId>
              </a:tblPr>
              <a:tblGrid>
                <a:gridCol w="1118384">
                  <a:extLst>
                    <a:ext uri="{9D8B030D-6E8A-4147-A177-3AD203B41FA5}">
                      <a16:colId xmlns:a16="http://schemas.microsoft.com/office/drawing/2014/main" val="4243347978"/>
                    </a:ext>
                  </a:extLst>
                </a:gridCol>
                <a:gridCol w="1167616">
                  <a:extLst>
                    <a:ext uri="{9D8B030D-6E8A-4147-A177-3AD203B41FA5}">
                      <a16:colId xmlns:a16="http://schemas.microsoft.com/office/drawing/2014/main" val="3979310605"/>
                    </a:ext>
                  </a:extLst>
                </a:gridCol>
                <a:gridCol w="971550">
                  <a:extLst>
                    <a:ext uri="{9D8B030D-6E8A-4147-A177-3AD203B41FA5}">
                      <a16:colId xmlns:a16="http://schemas.microsoft.com/office/drawing/2014/main" val="3053853734"/>
                    </a:ext>
                  </a:extLst>
                </a:gridCol>
                <a:gridCol w="1143000">
                  <a:extLst>
                    <a:ext uri="{9D8B030D-6E8A-4147-A177-3AD203B41FA5}">
                      <a16:colId xmlns:a16="http://schemas.microsoft.com/office/drawing/2014/main" val="3497753358"/>
                    </a:ext>
                  </a:extLst>
                </a:gridCol>
                <a:gridCol w="1552575">
                  <a:extLst>
                    <a:ext uri="{9D8B030D-6E8A-4147-A177-3AD203B41FA5}">
                      <a16:colId xmlns:a16="http://schemas.microsoft.com/office/drawing/2014/main" val="707642456"/>
                    </a:ext>
                  </a:extLst>
                </a:gridCol>
              </a:tblGrid>
              <a:tr h="305707">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067192561"/>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1.482e-05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0.02555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0.02302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0131062"/>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106871277"/>
                  </a:ext>
                </a:extLst>
              </a:tr>
            </a:tbl>
          </a:graphicData>
        </a:graphic>
      </p:graphicFrame>
      <p:sp>
        <p:nvSpPr>
          <p:cNvPr id="6" name="文本框 5">
            <a:extLst>
              <a:ext uri="{FF2B5EF4-FFF2-40B4-BE49-F238E27FC236}">
                <a16:creationId xmlns:a16="http://schemas.microsoft.com/office/drawing/2014/main" id="{BF618DC8-C73F-4CBD-BBFD-9D5B1F8A11DB}"/>
              </a:ext>
            </a:extLst>
          </p:cNvPr>
          <p:cNvSpPr txBox="1"/>
          <p:nvPr/>
        </p:nvSpPr>
        <p:spPr>
          <a:xfrm>
            <a:off x="988257" y="2704811"/>
            <a:ext cx="6796490" cy="1107996"/>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2. We find that there is no difference in whether provide food take out, whether provide alcohol, whether have TV and whether provide </a:t>
            </a:r>
            <a:r>
              <a:rPr lang="en-US" altLang="zh-CN" sz="1600" kern="100" dirty="0" err="1">
                <a:solidFill>
                  <a:srgbClr val="000000"/>
                </a:solidFill>
                <a:effectLst/>
                <a:latin typeface="Calibri,sans-serif"/>
                <a:ea typeface="Calibri,sans-serif"/>
                <a:cs typeface="Times New Roman" panose="02020603050405020304" pitchFamily="18" charset="0"/>
              </a:rPr>
              <a:t>WiFi</a:t>
            </a:r>
            <a:r>
              <a:rPr lang="en-US" altLang="zh-CN" sz="1600" kern="100" dirty="0">
                <a:solidFill>
                  <a:srgbClr val="000000"/>
                </a:solidFill>
                <a:effectLst/>
                <a:latin typeface="Calibri,sans-serif"/>
                <a:ea typeface="Calibri,sans-serif"/>
                <a:cs typeface="Times New Roman" panose="02020603050405020304" pitchFamily="18" charset="0"/>
              </a:rPr>
              <a:t> with respect to ratings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7" name="表格 6">
            <a:extLst>
              <a:ext uri="{FF2B5EF4-FFF2-40B4-BE49-F238E27FC236}">
                <a16:creationId xmlns:a16="http://schemas.microsoft.com/office/drawing/2014/main" id="{9CB537F2-99F6-4B45-95B7-24C0FE222088}"/>
              </a:ext>
            </a:extLst>
          </p:cNvPr>
          <p:cNvGraphicFramePr>
            <a:graphicFrameLocks noGrp="1"/>
          </p:cNvGraphicFramePr>
          <p:nvPr>
            <p:extLst>
              <p:ext uri="{D42A27DB-BD31-4B8C-83A1-F6EECF244321}">
                <p14:modId xmlns:p14="http://schemas.microsoft.com/office/powerpoint/2010/main" val="3618777465"/>
              </p:ext>
            </p:extLst>
          </p:nvPr>
        </p:nvGraphicFramePr>
        <p:xfrm>
          <a:off x="1250356" y="3563119"/>
          <a:ext cx="6000750" cy="1058229"/>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808840553"/>
                    </a:ext>
                  </a:extLst>
                </a:gridCol>
                <a:gridCol w="1143000">
                  <a:extLst>
                    <a:ext uri="{9D8B030D-6E8A-4147-A177-3AD203B41FA5}">
                      <a16:colId xmlns:a16="http://schemas.microsoft.com/office/drawing/2014/main" val="3356604803"/>
                    </a:ext>
                  </a:extLst>
                </a:gridCol>
                <a:gridCol w="1143000">
                  <a:extLst>
                    <a:ext uri="{9D8B030D-6E8A-4147-A177-3AD203B41FA5}">
                      <a16:colId xmlns:a16="http://schemas.microsoft.com/office/drawing/2014/main" val="3065893949"/>
                    </a:ext>
                  </a:extLst>
                </a:gridCol>
                <a:gridCol w="1143000">
                  <a:extLst>
                    <a:ext uri="{9D8B030D-6E8A-4147-A177-3AD203B41FA5}">
                      <a16:colId xmlns:a16="http://schemas.microsoft.com/office/drawing/2014/main" val="3407243450"/>
                    </a:ext>
                  </a:extLst>
                </a:gridCol>
                <a:gridCol w="1428750">
                  <a:extLst>
                    <a:ext uri="{9D8B030D-6E8A-4147-A177-3AD203B41FA5}">
                      <a16:colId xmlns:a16="http://schemas.microsoft.com/office/drawing/2014/main" val="3219693213"/>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481250765"/>
                  </a:ext>
                </a:extLst>
              </a:tr>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0.6636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0.6256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0.2021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60806908"/>
                  </a:ext>
                </a:extLst>
              </a:tr>
              <a:tr h="304800">
                <a:tc>
                  <a:txBody>
                    <a:bodyPr/>
                    <a:lstStyle/>
                    <a:p>
                      <a:pPr algn="l">
                        <a:lnSpc>
                          <a:spcPct val="130000"/>
                        </a:lnSpc>
                        <a:spcBef>
                          <a:spcPts val="300"/>
                        </a:spcBef>
                        <a:spcAft>
                          <a:spcPts val="300"/>
                        </a:spcAft>
                      </a:pPr>
                      <a:r>
                        <a:rPr lang="en-US" sz="1100" kern="100" dirty="0">
                          <a:solidFill>
                            <a:schemeClr val="tx1"/>
                          </a:solidFill>
                          <a:effectLst/>
                        </a:rPr>
                        <a:t>mean difference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534671486"/>
                  </a:ext>
                </a:extLst>
              </a:tr>
            </a:tbl>
          </a:graphicData>
        </a:graphic>
      </p:graphicFrame>
      <p:pic>
        <p:nvPicPr>
          <p:cNvPr id="8" name="已录下的声音">
            <a:hlinkClick r:id="" action="ppaction://media"/>
            <a:extLst>
              <a:ext uri="{FF2B5EF4-FFF2-40B4-BE49-F238E27FC236}">
                <a16:creationId xmlns:a16="http://schemas.microsoft.com/office/drawing/2014/main" id="{61375489-3BE9-4182-AA2D-2F1713E188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7311" y="4534589"/>
            <a:ext cx="304800" cy="304800"/>
          </a:xfrm>
          <a:prstGeom prst="rect">
            <a:avLst/>
          </a:prstGeom>
        </p:spPr>
      </p:pic>
    </p:spTree>
    <p:extLst>
      <p:ext uri="{BB962C8B-B14F-4D97-AF65-F5344CB8AC3E}">
        <p14:creationId xmlns:p14="http://schemas.microsoft.com/office/powerpoint/2010/main" val="29510034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788999" cy="461665"/>
          </a:xfrm>
          <a:prstGeom prst="rect">
            <a:avLst/>
          </a:prstGeom>
          <a:noFill/>
        </p:spPr>
        <p:txBody>
          <a:bodyPr wrap="none" rtlCol="0">
            <a:spAutoFit/>
          </a:bodyPr>
          <a:lstStyle/>
          <a:p>
            <a:r>
              <a:rPr lang="en-US" altLang="zh-CN" sz="2400" dirty="0">
                <a:solidFill>
                  <a:srgbClr val="2E3032"/>
                </a:solidFill>
                <a:latin typeface="+mj-lt"/>
              </a:rPr>
              <a:t>test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EE1AC2F-CED3-46C7-9423-F9CBC5263A7C}"/>
              </a:ext>
            </a:extLst>
          </p:cNvPr>
          <p:cNvSpPr txBox="1"/>
          <p:nvPr/>
        </p:nvSpPr>
        <p:spPr>
          <a:xfrm>
            <a:off x="593124" y="1006593"/>
            <a:ext cx="8038641" cy="1354217"/>
          </a:xfrm>
          <a:prstGeom prst="rect">
            <a:avLst/>
          </a:prstGeom>
          <a:noFill/>
        </p:spPr>
        <p:txBody>
          <a:bodyPr wrap="square" rtlCol="0">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use Wilcoxon-Rank test to see whether some attributes of business are related to ratings. The null hypothesis is that the attribute is not related to the ratings. We choose significant level 0.05. If the p-value is less than 0.05, we think the attribute is related to the ratings. We can also get the 95% confidence interval of average ratings difference between group: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5" name="表格 4">
            <a:extLst>
              <a:ext uri="{FF2B5EF4-FFF2-40B4-BE49-F238E27FC236}">
                <a16:creationId xmlns:a16="http://schemas.microsoft.com/office/drawing/2014/main" id="{2CE09E6D-12A4-4AC5-8E46-6FC1311BC97A}"/>
              </a:ext>
            </a:extLst>
          </p:cNvPr>
          <p:cNvGraphicFramePr>
            <a:graphicFrameLocks noGrp="1"/>
          </p:cNvGraphicFramePr>
          <p:nvPr>
            <p:extLst>
              <p:ext uri="{D42A27DB-BD31-4B8C-83A1-F6EECF244321}">
                <p14:modId xmlns:p14="http://schemas.microsoft.com/office/powerpoint/2010/main" val="4197769650"/>
              </p:ext>
            </p:extLst>
          </p:nvPr>
        </p:nvGraphicFramePr>
        <p:xfrm>
          <a:off x="1156713" y="2501942"/>
          <a:ext cx="6367806" cy="1313943"/>
        </p:xfrm>
        <a:graphic>
          <a:graphicData uri="http://schemas.openxmlformats.org/drawingml/2006/table">
            <a:tbl>
              <a:tblPr firstRow="1" firstCol="1" bandRow="1">
                <a:tableStyleId>{5C22544A-7EE6-4342-B048-85BDC9FD1C3A}</a:tableStyleId>
              </a:tblPr>
              <a:tblGrid>
                <a:gridCol w="707534">
                  <a:extLst>
                    <a:ext uri="{9D8B030D-6E8A-4147-A177-3AD203B41FA5}">
                      <a16:colId xmlns:a16="http://schemas.microsoft.com/office/drawing/2014/main" val="3135837141"/>
                    </a:ext>
                  </a:extLst>
                </a:gridCol>
                <a:gridCol w="707534">
                  <a:extLst>
                    <a:ext uri="{9D8B030D-6E8A-4147-A177-3AD203B41FA5}">
                      <a16:colId xmlns:a16="http://schemas.microsoft.com/office/drawing/2014/main" val="1182212565"/>
                    </a:ext>
                  </a:extLst>
                </a:gridCol>
                <a:gridCol w="707534">
                  <a:extLst>
                    <a:ext uri="{9D8B030D-6E8A-4147-A177-3AD203B41FA5}">
                      <a16:colId xmlns:a16="http://schemas.microsoft.com/office/drawing/2014/main" val="4233809716"/>
                    </a:ext>
                  </a:extLst>
                </a:gridCol>
                <a:gridCol w="707534">
                  <a:extLst>
                    <a:ext uri="{9D8B030D-6E8A-4147-A177-3AD203B41FA5}">
                      <a16:colId xmlns:a16="http://schemas.microsoft.com/office/drawing/2014/main" val="1530536305"/>
                    </a:ext>
                  </a:extLst>
                </a:gridCol>
                <a:gridCol w="707534">
                  <a:extLst>
                    <a:ext uri="{9D8B030D-6E8A-4147-A177-3AD203B41FA5}">
                      <a16:colId xmlns:a16="http://schemas.microsoft.com/office/drawing/2014/main" val="1736556728"/>
                    </a:ext>
                  </a:extLst>
                </a:gridCol>
                <a:gridCol w="707534">
                  <a:extLst>
                    <a:ext uri="{9D8B030D-6E8A-4147-A177-3AD203B41FA5}">
                      <a16:colId xmlns:a16="http://schemas.microsoft.com/office/drawing/2014/main" val="1262762155"/>
                    </a:ext>
                  </a:extLst>
                </a:gridCol>
                <a:gridCol w="707534">
                  <a:extLst>
                    <a:ext uri="{9D8B030D-6E8A-4147-A177-3AD203B41FA5}">
                      <a16:colId xmlns:a16="http://schemas.microsoft.com/office/drawing/2014/main" val="2270418472"/>
                    </a:ext>
                  </a:extLst>
                </a:gridCol>
                <a:gridCol w="707534">
                  <a:extLst>
                    <a:ext uri="{9D8B030D-6E8A-4147-A177-3AD203B41FA5}">
                      <a16:colId xmlns:a16="http://schemas.microsoft.com/office/drawing/2014/main" val="2321944222"/>
                    </a:ext>
                  </a:extLst>
                </a:gridCol>
                <a:gridCol w="707534">
                  <a:extLst>
                    <a:ext uri="{9D8B030D-6E8A-4147-A177-3AD203B41FA5}">
                      <a16:colId xmlns:a16="http://schemas.microsoft.com/office/drawing/2014/main" val="3746844360"/>
                    </a:ext>
                  </a:extLst>
                </a:gridCol>
              </a:tblGrid>
              <a:tr h="304800">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41292033"/>
                  </a:ext>
                </a:extLst>
              </a:tr>
              <a:tr h="390525">
                <a:tc>
                  <a:txBody>
                    <a:bodyPr/>
                    <a:lstStyle/>
                    <a:p>
                      <a:pPr algn="l">
                        <a:lnSpc>
                          <a:spcPct val="130000"/>
                        </a:lnSpc>
                        <a:spcBef>
                          <a:spcPts val="300"/>
                        </a:spcBef>
                        <a:spcAft>
                          <a:spcPts val="300"/>
                        </a:spcAft>
                      </a:pPr>
                      <a:r>
                        <a:rPr lang="en-US" sz="1100" kern="100" dirty="0">
                          <a:solidFill>
                            <a:schemeClr val="tx1"/>
                          </a:solidFill>
                          <a:effectLst/>
                        </a:rPr>
                        <a:t>lower</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2.77e-05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1.46e-05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6.32e-05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-4.5e-05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-4.8e-05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4110310807"/>
                  </a:ext>
                </a:extLst>
              </a:tr>
              <a:tr h="304800">
                <a:tc>
                  <a:txBody>
                    <a:bodyPr/>
                    <a:lstStyle/>
                    <a:p>
                      <a:pPr algn="l">
                        <a:lnSpc>
                          <a:spcPct val="130000"/>
                        </a:lnSpc>
                        <a:spcBef>
                          <a:spcPts val="300"/>
                        </a:spcBef>
                        <a:spcAft>
                          <a:spcPts val="300"/>
                        </a:spcAft>
                      </a:pPr>
                      <a:r>
                        <a:rPr lang="en-US" sz="1100" kern="100" dirty="0">
                          <a:solidFill>
                            <a:schemeClr val="tx1"/>
                          </a:solidFill>
                          <a:effectLst/>
                        </a:rPr>
                        <a:t>upper </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6.63e-05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5.00e-01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0.49996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1.84e-06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6.79e-05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6.55e-05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744600740"/>
                  </a:ext>
                </a:extLst>
              </a:tr>
            </a:tbl>
          </a:graphicData>
        </a:graphic>
      </p:graphicFrame>
      <p:pic>
        <p:nvPicPr>
          <p:cNvPr id="6" name="已录下的声音">
            <a:hlinkClick r:id="" action="ppaction://media"/>
            <a:extLst>
              <a:ext uri="{FF2B5EF4-FFF2-40B4-BE49-F238E27FC236}">
                <a16:creationId xmlns:a16="http://schemas.microsoft.com/office/drawing/2014/main" id="{807E75B9-4FC1-4CD7-953C-5F3C64BA0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814" y="4270183"/>
            <a:ext cx="304800" cy="304800"/>
          </a:xfrm>
          <a:prstGeom prst="rect">
            <a:avLst/>
          </a:prstGeom>
        </p:spPr>
      </p:pic>
    </p:spTree>
    <p:extLst>
      <p:ext uri="{BB962C8B-B14F-4D97-AF65-F5344CB8AC3E}">
        <p14:creationId xmlns:p14="http://schemas.microsoft.com/office/powerpoint/2010/main" val="33782559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A87544B-3B5B-40C2-B408-7D3158C5E446}"/>
              </a:ext>
            </a:extLst>
          </p:cNvPr>
          <p:cNvSpPr txBox="1"/>
          <p:nvPr/>
        </p:nvSpPr>
        <p:spPr>
          <a:xfrm>
            <a:off x="593124" y="968648"/>
            <a:ext cx="7361103" cy="338554"/>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We checked the normality and variance homogeneity for each attribute group of data.</a:t>
            </a:r>
            <a:endParaRPr lang="zh-CN" altLang="en-US" sz="1600" dirty="0"/>
          </a:p>
        </p:txBody>
      </p:sp>
      <p:sp>
        <p:nvSpPr>
          <p:cNvPr id="16" name="文本框 15">
            <a:extLst>
              <a:ext uri="{FF2B5EF4-FFF2-40B4-BE49-F238E27FC236}">
                <a16:creationId xmlns:a16="http://schemas.microsoft.com/office/drawing/2014/main" id="{154BCE33-C55C-4662-8BF1-D755F07BD9F1}"/>
              </a:ext>
            </a:extLst>
          </p:cNvPr>
          <p:cNvSpPr txBox="1"/>
          <p:nvPr/>
        </p:nvSpPr>
        <p:spPr>
          <a:xfrm>
            <a:off x="593124" y="1314277"/>
            <a:ext cx="7228852" cy="1077218"/>
          </a:xfrm>
          <a:prstGeom prst="rect">
            <a:avLst/>
          </a:prstGeom>
          <a:noFill/>
        </p:spPr>
        <p:txBody>
          <a:bodyPr wrap="square">
            <a:spAutoFit/>
          </a:bodyPr>
          <a:lstStyle/>
          <a:p>
            <a:r>
              <a:rPr lang="en-US" altLang="zh-CN" sz="1600" kern="100" dirty="0">
                <a:solidFill>
                  <a:srgbClr val="000000"/>
                </a:solidFill>
                <a:latin typeface="Calibri,sans-serif"/>
                <a:ea typeface="Calibri,sans-serif"/>
                <a:cs typeface="Times New Roman" panose="02020603050405020304" pitchFamily="18" charset="0"/>
              </a:rPr>
              <a:t>a. </a:t>
            </a:r>
            <a:r>
              <a:rPr lang="en-US" altLang="zh-CN" sz="1600" kern="100" dirty="0">
                <a:solidFill>
                  <a:srgbClr val="000000"/>
                </a:solidFill>
                <a:effectLst/>
                <a:latin typeface="Calibri,sans-serif"/>
                <a:ea typeface="Calibri,sans-serif"/>
                <a:cs typeface="Times New Roman" panose="02020603050405020304" pitchFamily="18" charset="0"/>
              </a:rPr>
              <a:t>Firstly, we use Shapiro-Wilk test to check the normality of data. The p-value are all less than 0.05, so with significant level 0.05, we think the data are not normal. In this situation, we can not use t-test, so we use nonparametric test: Wilcoxon-Rank test to see whether there is relationship between some attributes and ratings.</a:t>
            </a:r>
            <a:endParaRPr lang="zh-CN" altLang="en-US" sz="1600" dirty="0"/>
          </a:p>
        </p:txBody>
      </p:sp>
      <p:graphicFrame>
        <p:nvGraphicFramePr>
          <p:cNvPr id="9" name="表格 8">
            <a:extLst>
              <a:ext uri="{FF2B5EF4-FFF2-40B4-BE49-F238E27FC236}">
                <a16:creationId xmlns:a16="http://schemas.microsoft.com/office/drawing/2014/main" id="{67D14083-CB27-4F65-B653-F826645BB503}"/>
              </a:ext>
            </a:extLst>
          </p:cNvPr>
          <p:cNvGraphicFramePr>
            <a:graphicFrameLocks noGrp="1"/>
          </p:cNvGraphicFramePr>
          <p:nvPr>
            <p:extLst>
              <p:ext uri="{D42A27DB-BD31-4B8C-83A1-F6EECF244321}">
                <p14:modId xmlns:p14="http://schemas.microsoft.com/office/powerpoint/2010/main" val="3947140650"/>
              </p:ext>
            </p:extLst>
          </p:nvPr>
        </p:nvGraphicFramePr>
        <p:xfrm>
          <a:off x="696812" y="2655603"/>
          <a:ext cx="7021476" cy="1276161"/>
        </p:xfrm>
        <a:graphic>
          <a:graphicData uri="http://schemas.openxmlformats.org/drawingml/2006/table">
            <a:tbl>
              <a:tblPr firstRow="1" firstCol="1" bandRow="1">
                <a:tableStyleId>{5C22544A-7EE6-4342-B048-85BDC9FD1C3A}</a:tableStyleId>
              </a:tblPr>
              <a:tblGrid>
                <a:gridCol w="780164">
                  <a:extLst>
                    <a:ext uri="{9D8B030D-6E8A-4147-A177-3AD203B41FA5}">
                      <a16:colId xmlns:a16="http://schemas.microsoft.com/office/drawing/2014/main" val="769249702"/>
                    </a:ext>
                  </a:extLst>
                </a:gridCol>
                <a:gridCol w="780164">
                  <a:extLst>
                    <a:ext uri="{9D8B030D-6E8A-4147-A177-3AD203B41FA5}">
                      <a16:colId xmlns:a16="http://schemas.microsoft.com/office/drawing/2014/main" val="2076218735"/>
                    </a:ext>
                  </a:extLst>
                </a:gridCol>
                <a:gridCol w="780164">
                  <a:extLst>
                    <a:ext uri="{9D8B030D-6E8A-4147-A177-3AD203B41FA5}">
                      <a16:colId xmlns:a16="http://schemas.microsoft.com/office/drawing/2014/main" val="138025949"/>
                    </a:ext>
                  </a:extLst>
                </a:gridCol>
                <a:gridCol w="780164">
                  <a:extLst>
                    <a:ext uri="{9D8B030D-6E8A-4147-A177-3AD203B41FA5}">
                      <a16:colId xmlns:a16="http://schemas.microsoft.com/office/drawing/2014/main" val="478721061"/>
                    </a:ext>
                  </a:extLst>
                </a:gridCol>
                <a:gridCol w="780164">
                  <a:extLst>
                    <a:ext uri="{9D8B030D-6E8A-4147-A177-3AD203B41FA5}">
                      <a16:colId xmlns:a16="http://schemas.microsoft.com/office/drawing/2014/main" val="1738780147"/>
                    </a:ext>
                  </a:extLst>
                </a:gridCol>
                <a:gridCol w="780164">
                  <a:extLst>
                    <a:ext uri="{9D8B030D-6E8A-4147-A177-3AD203B41FA5}">
                      <a16:colId xmlns:a16="http://schemas.microsoft.com/office/drawing/2014/main" val="546990936"/>
                    </a:ext>
                  </a:extLst>
                </a:gridCol>
                <a:gridCol w="780164">
                  <a:extLst>
                    <a:ext uri="{9D8B030D-6E8A-4147-A177-3AD203B41FA5}">
                      <a16:colId xmlns:a16="http://schemas.microsoft.com/office/drawing/2014/main" val="779708900"/>
                    </a:ext>
                  </a:extLst>
                </a:gridCol>
                <a:gridCol w="780164">
                  <a:extLst>
                    <a:ext uri="{9D8B030D-6E8A-4147-A177-3AD203B41FA5}">
                      <a16:colId xmlns:a16="http://schemas.microsoft.com/office/drawing/2014/main" val="169605587"/>
                    </a:ext>
                  </a:extLst>
                </a:gridCol>
                <a:gridCol w="780164">
                  <a:extLst>
                    <a:ext uri="{9D8B030D-6E8A-4147-A177-3AD203B41FA5}">
                      <a16:colId xmlns:a16="http://schemas.microsoft.com/office/drawing/2014/main" val="2650937034"/>
                    </a:ext>
                  </a:extLst>
                </a:gridCol>
              </a:tblGrid>
              <a:tr h="304800">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324675879"/>
                  </a:ext>
                </a:extLst>
              </a:tr>
              <a:tr h="304800">
                <a:tc>
                  <a:txBody>
                    <a:bodyPr/>
                    <a:lstStyle/>
                    <a:p>
                      <a:pPr algn="l">
                        <a:lnSpc>
                          <a:spcPct val="130000"/>
                        </a:lnSpc>
                        <a:spcBef>
                          <a:spcPts val="300"/>
                        </a:spcBef>
                        <a:spcAft>
                          <a:spcPts val="300"/>
                        </a:spcAft>
                      </a:pPr>
                      <a:r>
                        <a:rPr lang="en-US" sz="1100" kern="100" dirty="0">
                          <a:solidFill>
                            <a:schemeClr val="tx1"/>
                          </a:solidFill>
                          <a:effectLst/>
                        </a:rPr>
                        <a:t>Yes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5.23e-09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2.92e-14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6.24e-09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2.82e-15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1.19e-06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2.37e-13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2.17e-05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468332207"/>
                  </a:ext>
                </a:extLst>
              </a:tr>
              <a:tr h="304800">
                <a:tc>
                  <a:txBody>
                    <a:bodyPr/>
                    <a:lstStyle/>
                    <a:p>
                      <a:pPr algn="l">
                        <a:lnSpc>
                          <a:spcPct val="130000"/>
                        </a:lnSpc>
                        <a:spcBef>
                          <a:spcPts val="300"/>
                        </a:spcBef>
                        <a:spcAft>
                          <a:spcPts val="300"/>
                        </a:spcAft>
                      </a:pPr>
                      <a:r>
                        <a:rPr lang="en-US" sz="1100" kern="100" dirty="0">
                          <a:solidFill>
                            <a:schemeClr val="tx1"/>
                          </a:solidFill>
                          <a:effectLst/>
                        </a:rPr>
                        <a:t>No group</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4.10e-11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0.01293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3.48e-11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4.99e-15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0.02189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2.52e-11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1.09e-05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1.39e-12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1640087073"/>
                  </a:ext>
                </a:extLst>
              </a:tr>
            </a:tbl>
          </a:graphicData>
        </a:graphic>
      </p:graphicFrame>
      <p:pic>
        <p:nvPicPr>
          <p:cNvPr id="10" name="已录下的声音">
            <a:hlinkClick r:id="" action="ppaction://media"/>
            <a:extLst>
              <a:ext uri="{FF2B5EF4-FFF2-40B4-BE49-F238E27FC236}">
                <a16:creationId xmlns:a16="http://schemas.microsoft.com/office/drawing/2014/main" id="{3421E412-5180-4C05-A19B-E0BB12C53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9967" y="4406059"/>
            <a:ext cx="304800" cy="304800"/>
          </a:xfrm>
          <a:prstGeom prst="rect">
            <a:avLst/>
          </a:prstGeom>
        </p:spPr>
      </p:pic>
    </p:spTree>
    <p:extLst>
      <p:ext uri="{BB962C8B-B14F-4D97-AF65-F5344CB8AC3E}">
        <p14:creationId xmlns:p14="http://schemas.microsoft.com/office/powerpoint/2010/main" val="10370327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1941557" cy="461665"/>
          </a:xfrm>
          <a:prstGeom prst="rect">
            <a:avLst/>
          </a:prstGeom>
          <a:noFill/>
        </p:spPr>
        <p:txBody>
          <a:bodyPr wrap="none" rtlCol="0">
            <a:spAutoFit/>
          </a:bodyPr>
          <a:lstStyle/>
          <a:p>
            <a:r>
              <a:rPr lang="en-US" altLang="zh-CN" sz="2400" dirty="0">
                <a:solidFill>
                  <a:srgbClr val="2E3032"/>
                </a:solidFill>
                <a:latin typeface="+mj-lt"/>
              </a:rPr>
              <a:t>diagnostics </a:t>
            </a:r>
          </a:p>
        </p:txBody>
      </p:sp>
      <p:sp>
        <p:nvSpPr>
          <p:cNvPr id="3" name="矩形 2"/>
          <p:cNvSpPr/>
          <p:nvPr/>
        </p:nvSpPr>
        <p:spPr>
          <a:xfrm>
            <a:off x="8946009" y="1384183"/>
            <a:ext cx="197991" cy="2775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F1FE57-3E90-47E8-9546-E12D26643E58}"/>
              </a:ext>
            </a:extLst>
          </p:cNvPr>
          <p:cNvSpPr txBox="1"/>
          <p:nvPr/>
        </p:nvSpPr>
        <p:spPr>
          <a:xfrm>
            <a:off x="655504" y="1061017"/>
            <a:ext cx="7832992" cy="1077218"/>
          </a:xfrm>
          <a:prstGeom prst="rect">
            <a:avLst/>
          </a:prstGeom>
          <a:noFill/>
        </p:spPr>
        <p:txBody>
          <a:bodyPr wrap="square">
            <a:spAutoFit/>
          </a:bodyPr>
          <a:lstStyle/>
          <a:p>
            <a:r>
              <a:rPr lang="en-US" altLang="zh-CN" sz="1600" kern="100" dirty="0">
                <a:solidFill>
                  <a:srgbClr val="000000"/>
                </a:solidFill>
                <a:effectLst/>
                <a:latin typeface="Calibri,sans-serif"/>
                <a:ea typeface="Calibri,sans-serif"/>
                <a:cs typeface="Times New Roman" panose="02020603050405020304" pitchFamily="18" charset="0"/>
              </a:rPr>
              <a:t>Secondly, we use F-test to check the variance homogeneity of the two group of data. If the p-value is less than 0.05, we think with significant level 0.05, the variance is different between two group. According to whether the data have variance homogeneity, we will use different type of Wilcoxon-Rank test</a:t>
            </a:r>
            <a:endParaRPr lang="zh-CN" altLang="en-US" sz="1600" dirty="0"/>
          </a:p>
        </p:txBody>
      </p:sp>
      <p:graphicFrame>
        <p:nvGraphicFramePr>
          <p:cNvPr id="5" name="表格 4">
            <a:extLst>
              <a:ext uri="{FF2B5EF4-FFF2-40B4-BE49-F238E27FC236}">
                <a16:creationId xmlns:a16="http://schemas.microsoft.com/office/drawing/2014/main" id="{7274DF03-8C4E-40EE-9297-8D7A4B027DE3}"/>
              </a:ext>
            </a:extLst>
          </p:cNvPr>
          <p:cNvGraphicFramePr>
            <a:graphicFrameLocks noGrp="1"/>
          </p:cNvGraphicFramePr>
          <p:nvPr>
            <p:extLst>
              <p:ext uri="{D42A27DB-BD31-4B8C-83A1-F6EECF244321}">
                <p14:modId xmlns:p14="http://schemas.microsoft.com/office/powerpoint/2010/main" val="1304401924"/>
              </p:ext>
            </p:extLst>
          </p:nvPr>
        </p:nvGraphicFramePr>
        <p:xfrm>
          <a:off x="940048" y="2494125"/>
          <a:ext cx="6852546" cy="1251609"/>
        </p:xfrm>
        <a:graphic>
          <a:graphicData uri="http://schemas.openxmlformats.org/drawingml/2006/table">
            <a:tbl>
              <a:tblPr firstRow="1" firstCol="1" bandRow="1">
                <a:tableStyleId>{5C22544A-7EE6-4342-B048-85BDC9FD1C3A}</a:tableStyleId>
              </a:tblPr>
              <a:tblGrid>
                <a:gridCol w="761394">
                  <a:extLst>
                    <a:ext uri="{9D8B030D-6E8A-4147-A177-3AD203B41FA5}">
                      <a16:colId xmlns:a16="http://schemas.microsoft.com/office/drawing/2014/main" val="3031045631"/>
                    </a:ext>
                  </a:extLst>
                </a:gridCol>
                <a:gridCol w="761394">
                  <a:extLst>
                    <a:ext uri="{9D8B030D-6E8A-4147-A177-3AD203B41FA5}">
                      <a16:colId xmlns:a16="http://schemas.microsoft.com/office/drawing/2014/main" val="2477884950"/>
                    </a:ext>
                  </a:extLst>
                </a:gridCol>
                <a:gridCol w="761394">
                  <a:extLst>
                    <a:ext uri="{9D8B030D-6E8A-4147-A177-3AD203B41FA5}">
                      <a16:colId xmlns:a16="http://schemas.microsoft.com/office/drawing/2014/main" val="904721657"/>
                    </a:ext>
                  </a:extLst>
                </a:gridCol>
                <a:gridCol w="761394">
                  <a:extLst>
                    <a:ext uri="{9D8B030D-6E8A-4147-A177-3AD203B41FA5}">
                      <a16:colId xmlns:a16="http://schemas.microsoft.com/office/drawing/2014/main" val="1330735295"/>
                    </a:ext>
                  </a:extLst>
                </a:gridCol>
                <a:gridCol w="761394">
                  <a:extLst>
                    <a:ext uri="{9D8B030D-6E8A-4147-A177-3AD203B41FA5}">
                      <a16:colId xmlns:a16="http://schemas.microsoft.com/office/drawing/2014/main" val="806612003"/>
                    </a:ext>
                  </a:extLst>
                </a:gridCol>
                <a:gridCol w="761394">
                  <a:extLst>
                    <a:ext uri="{9D8B030D-6E8A-4147-A177-3AD203B41FA5}">
                      <a16:colId xmlns:a16="http://schemas.microsoft.com/office/drawing/2014/main" val="2938662553"/>
                    </a:ext>
                  </a:extLst>
                </a:gridCol>
                <a:gridCol w="761394">
                  <a:extLst>
                    <a:ext uri="{9D8B030D-6E8A-4147-A177-3AD203B41FA5}">
                      <a16:colId xmlns:a16="http://schemas.microsoft.com/office/drawing/2014/main" val="2870296929"/>
                    </a:ext>
                  </a:extLst>
                </a:gridCol>
                <a:gridCol w="761394">
                  <a:extLst>
                    <a:ext uri="{9D8B030D-6E8A-4147-A177-3AD203B41FA5}">
                      <a16:colId xmlns:a16="http://schemas.microsoft.com/office/drawing/2014/main" val="4150837484"/>
                    </a:ext>
                  </a:extLst>
                </a:gridCol>
                <a:gridCol w="761394">
                  <a:extLst>
                    <a:ext uri="{9D8B030D-6E8A-4147-A177-3AD203B41FA5}">
                      <a16:colId xmlns:a16="http://schemas.microsoft.com/office/drawing/2014/main" val="3968389721"/>
                    </a:ext>
                  </a:extLst>
                </a:gridCol>
              </a:tblGrid>
              <a:tr h="773498">
                <a:tc>
                  <a:txBody>
                    <a:bodyPr/>
                    <a:lstStyle/>
                    <a:p>
                      <a:pPr algn="l">
                        <a:lnSpc>
                          <a:spcPct val="130000"/>
                        </a:lnSpc>
                        <a:spcBef>
                          <a:spcPts val="300"/>
                        </a:spcBef>
                        <a:spcAft>
                          <a:spcPts val="300"/>
                        </a:spcAft>
                      </a:pPr>
                      <a:r>
                        <a:rPr lang="en-US" sz="11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reservation</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good kids</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food delivery</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not accept credit card</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food take out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alcohol</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solidFill>
                            <a:schemeClr val="tx1"/>
                          </a:solidFill>
                          <a:effectLst/>
                        </a:rPr>
                        <a:t>TV</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err="1">
                          <a:solidFill>
                            <a:schemeClr val="tx1"/>
                          </a:solidFill>
                          <a:effectLst/>
                        </a:rPr>
                        <a:t>WiFi</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8575753"/>
                  </a:ext>
                </a:extLst>
              </a:tr>
              <a:tr h="478111">
                <a:tc>
                  <a:txBody>
                    <a:bodyPr/>
                    <a:lstStyle/>
                    <a:p>
                      <a:pPr algn="l">
                        <a:lnSpc>
                          <a:spcPct val="130000"/>
                        </a:lnSpc>
                        <a:spcBef>
                          <a:spcPts val="300"/>
                        </a:spcBef>
                        <a:spcAft>
                          <a:spcPts val="300"/>
                        </a:spcAft>
                      </a:pPr>
                      <a:r>
                        <a:rPr lang="en-US" sz="1100" kern="100" dirty="0">
                          <a:solidFill>
                            <a:schemeClr val="tx1"/>
                          </a:solidFill>
                          <a:effectLst/>
                        </a:rPr>
                        <a:t>p-value</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0.03022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0.437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0.5552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0.5082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0.00055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a:effectLst/>
                        </a:rPr>
                        <a:t>0.01737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tc>
                  <a:txBody>
                    <a:bodyPr/>
                    <a:lstStyle/>
                    <a:p>
                      <a:pPr algn="l">
                        <a:lnSpc>
                          <a:spcPct val="130000"/>
                        </a:lnSpc>
                        <a:spcBef>
                          <a:spcPts val="300"/>
                        </a:spcBef>
                        <a:spcAft>
                          <a:spcPts val="300"/>
                        </a:spcAft>
                      </a:pPr>
                      <a:r>
                        <a:rPr lang="en-US" sz="1100" kern="100" dirty="0">
                          <a:effectLst/>
                        </a:rPr>
                        <a:t>0.2726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76200" marB="76200" anchor="ctr"/>
                </a:tc>
                <a:extLst>
                  <a:ext uri="{0D108BD9-81ED-4DB2-BD59-A6C34878D82A}">
                    <a16:rowId xmlns:a16="http://schemas.microsoft.com/office/drawing/2014/main" val="3151518564"/>
                  </a:ext>
                </a:extLst>
              </a:tr>
            </a:tbl>
          </a:graphicData>
        </a:graphic>
      </p:graphicFrame>
      <p:pic>
        <p:nvPicPr>
          <p:cNvPr id="6" name="已录下的声音">
            <a:hlinkClick r:id="" action="ppaction://media"/>
            <a:extLst>
              <a:ext uri="{FF2B5EF4-FFF2-40B4-BE49-F238E27FC236}">
                <a16:creationId xmlns:a16="http://schemas.microsoft.com/office/drawing/2014/main" id="{0A5DAA02-9395-4E7D-B127-E13E8C503A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9176" y="4402386"/>
            <a:ext cx="304800" cy="304800"/>
          </a:xfrm>
          <a:prstGeom prst="rect">
            <a:avLst/>
          </a:prstGeom>
        </p:spPr>
      </p:pic>
    </p:spTree>
    <p:extLst>
      <p:ext uri="{BB962C8B-B14F-4D97-AF65-F5344CB8AC3E}">
        <p14:creationId xmlns:p14="http://schemas.microsoft.com/office/powerpoint/2010/main" val="16907894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91" y="0"/>
            <a:ext cx="395133" cy="865461"/>
          </a:xfrm>
          <a:prstGeom prst="rect">
            <a:avLst/>
          </a:prstGeom>
          <a:solidFill>
            <a:srgbClr val="FCD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3124" y="272464"/>
            <a:ext cx="3110147" cy="461665"/>
          </a:xfrm>
          <a:prstGeom prst="rect">
            <a:avLst/>
          </a:prstGeom>
          <a:noFill/>
        </p:spPr>
        <p:txBody>
          <a:bodyPr wrap="none" rtlCol="0">
            <a:spAutoFit/>
          </a:bodyPr>
          <a:lstStyle/>
          <a:p>
            <a:r>
              <a:rPr lang="en-US" altLang="zh-CN" sz="2400" dirty="0">
                <a:solidFill>
                  <a:srgbClr val="2E3032"/>
                </a:solidFill>
                <a:latin typeface="+mj-lt"/>
              </a:rPr>
              <a:t>Recommendations </a:t>
            </a:r>
          </a:p>
        </p:txBody>
      </p:sp>
      <p:sp>
        <p:nvSpPr>
          <p:cNvPr id="6" name="矩形 5"/>
          <p:cNvSpPr/>
          <p:nvPr/>
        </p:nvSpPr>
        <p:spPr>
          <a:xfrm>
            <a:off x="197991" y="1270000"/>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04091" y="782443"/>
            <a:ext cx="8395842" cy="909929"/>
          </a:xfrm>
          <a:prstGeom prst="rect">
            <a:avLst/>
          </a:prstGeom>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a. </a:t>
            </a:r>
            <a:r>
              <a:rPr lang="en-US" altLang="zh-CN" sz="1400" b="1" kern="100" dirty="0">
                <a:solidFill>
                  <a:srgbClr val="000000"/>
                </a:solidFill>
                <a:effectLst/>
                <a:latin typeface="Calibri,sans-serif"/>
                <a:ea typeface="Calibri,sans-serif"/>
                <a:cs typeface="Times New Roman" panose="02020603050405020304" pitchFamily="18" charset="0"/>
              </a:rPr>
              <a:t>Providing restaurants reservation to increase ratings</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 reservation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without reservation (Wilcoxon-Rank test p-value:1.482e-05).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197991" y="2535238"/>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7991" y="3806217"/>
            <a:ext cx="635000" cy="63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2"/>
          <p:cNvGrpSpPr/>
          <p:nvPr/>
        </p:nvGrpSpPr>
        <p:grpSpPr>
          <a:xfrm>
            <a:off x="335601" y="3955185"/>
            <a:ext cx="359779" cy="337063"/>
            <a:chOff x="5368132" y="3540125"/>
            <a:chExt cx="465138" cy="435769"/>
          </a:xfrm>
          <a:solidFill>
            <a:srgbClr val="2E3032"/>
          </a:solidFill>
        </p:grpSpPr>
        <p:sp>
          <p:nvSpPr>
            <p:cNvPr id="1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0" name="AutoShape 112"/>
          <p:cNvSpPr/>
          <p:nvPr/>
        </p:nvSpPr>
        <p:spPr bwMode="auto">
          <a:xfrm>
            <a:off x="325347" y="26733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E3032"/>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1" name="组合 20"/>
          <p:cNvGrpSpPr/>
          <p:nvPr/>
        </p:nvGrpSpPr>
        <p:grpSpPr>
          <a:xfrm>
            <a:off x="382124" y="1426983"/>
            <a:ext cx="246811" cy="359779"/>
            <a:chOff x="2528974" y="2863357"/>
            <a:chExt cx="246811" cy="359779"/>
          </a:xfrm>
          <a:solidFill>
            <a:srgbClr val="2E3032"/>
          </a:solidFill>
        </p:grpSpPr>
        <p:sp>
          <p:nvSpPr>
            <p:cNvPr id="2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4" name="文本框 23">
            <a:extLst>
              <a:ext uri="{FF2B5EF4-FFF2-40B4-BE49-F238E27FC236}">
                <a16:creationId xmlns:a16="http://schemas.microsoft.com/office/drawing/2014/main" id="{BC2330AC-C03A-449D-BB90-52FDA9A7C0AC}"/>
              </a:ext>
            </a:extLst>
          </p:cNvPr>
          <p:cNvSpPr txBox="1"/>
          <p:nvPr/>
        </p:nvSpPr>
        <p:spPr>
          <a:xfrm>
            <a:off x="685710" y="1630258"/>
            <a:ext cx="8458290"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b. </a:t>
            </a:r>
            <a:r>
              <a:rPr lang="en-US" altLang="zh-CN" sz="1400" b="1" kern="100" dirty="0">
                <a:solidFill>
                  <a:srgbClr val="000000"/>
                </a:solidFill>
                <a:effectLst/>
                <a:latin typeface="Calibri,sans-serif"/>
                <a:ea typeface="Calibri,sans-serif"/>
                <a:cs typeface="Times New Roman" panose="02020603050405020304" pitchFamily="18" charset="0"/>
              </a:rPr>
              <a:t>Providing special food and toy for children:</a:t>
            </a:r>
            <a:r>
              <a:rPr lang="en-US" altLang="zh-CN" sz="1400" kern="100" dirty="0">
                <a:solidFill>
                  <a:srgbClr val="000000"/>
                </a:solidFill>
                <a:effectLst/>
                <a:latin typeface="Calibri,sans-serif"/>
                <a:ea typeface="Calibri,sans-serif"/>
                <a:cs typeface="Times New Roman" panose="02020603050405020304" pitchFamily="18" charset="0"/>
              </a:rPr>
              <a:t> 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good for children had 0.24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is not good for children (Wilcoxon-Rank test p-value:0.02555).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AC02E1-B214-4BC4-8C0F-3591569F6E70}"/>
              </a:ext>
            </a:extLst>
          </p:cNvPr>
          <p:cNvSpPr txBox="1"/>
          <p:nvPr/>
        </p:nvSpPr>
        <p:spPr>
          <a:xfrm>
            <a:off x="649946" y="2508034"/>
            <a:ext cx="8395842" cy="909929"/>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c. </a:t>
            </a:r>
            <a:r>
              <a:rPr lang="en-US" altLang="zh-CN" sz="1400" b="1" kern="100" dirty="0">
                <a:solidFill>
                  <a:srgbClr val="000000"/>
                </a:solidFill>
                <a:effectLst/>
                <a:latin typeface="Calibri,sans-serif"/>
                <a:ea typeface="Calibri,sans-serif"/>
                <a:cs typeface="Times New Roman" panose="02020603050405020304" pitchFamily="18" charset="0"/>
              </a:rPr>
              <a:t>Not accepting credit card payment:  </a:t>
            </a:r>
            <a:r>
              <a:rPr lang="en-US" altLang="zh-CN" sz="1400" kern="100" dirty="0">
                <a:solidFill>
                  <a:srgbClr val="000000"/>
                </a:solidFill>
                <a:effectLst/>
                <a:latin typeface="Calibri,sans-serif"/>
                <a:ea typeface="Calibri,sans-serif"/>
                <a:cs typeface="Times New Roman" panose="02020603050405020304" pitchFamily="18" charset="0"/>
              </a:rPr>
              <a:t>on average,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do not accept credit card had 0.32 star higher rating compared to a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restaurants which accept credit card (Wilcoxon-Rank test p-value:0.0143).</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663C0BB9-E6BF-4156-A1E3-DA68F9055477}"/>
              </a:ext>
            </a:extLst>
          </p:cNvPr>
          <p:cNvSpPr txBox="1"/>
          <p:nvPr/>
        </p:nvSpPr>
        <p:spPr>
          <a:xfrm>
            <a:off x="649945" y="3418349"/>
            <a:ext cx="8449987"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d</a:t>
            </a:r>
            <a:r>
              <a:rPr lang="en-US" altLang="zh-CN" sz="1400" b="1" kern="100" dirty="0">
                <a:solidFill>
                  <a:srgbClr val="000000"/>
                </a:solidFill>
                <a:effectLst/>
                <a:latin typeface="Calibri,sans-serif"/>
                <a:ea typeface="Calibri,sans-serif"/>
                <a:cs typeface="Times New Roman" panose="02020603050405020304" pitchFamily="18" charset="0"/>
              </a:rPr>
              <a:t>. It's not worth providing food delivery: </a:t>
            </a:r>
            <a:r>
              <a:rPr lang="en-US" altLang="zh-CN" sz="1400" kern="100" dirty="0">
                <a:solidFill>
                  <a:srgbClr val="000000"/>
                </a:solidFill>
                <a:effectLst/>
                <a:latin typeface="Calibri,sans-serif"/>
                <a:ea typeface="Calibri,sans-serif"/>
                <a:cs typeface="Times New Roman" panose="02020603050405020304" pitchFamily="18" charset="0"/>
              </a:rPr>
              <a:t>Although food delivery is related to the ratings, the average ratings for food delivery </a:t>
            </a:r>
            <a:r>
              <a:rPr lang="en-US" altLang="zh-CN" sz="1400" kern="100" dirty="0">
                <a:solidFill>
                  <a:srgbClr val="000000"/>
                </a:solidFill>
                <a:latin typeface="Calibri,sans-serif"/>
                <a:ea typeface="Calibri,sans-serif"/>
                <a:cs typeface="Times New Roman" panose="02020603050405020304" pitchFamily="18" charset="0"/>
              </a:rPr>
              <a:t>C</a:t>
            </a:r>
            <a:r>
              <a:rPr lang="en-US" altLang="zh-CN" sz="1400" kern="100" dirty="0">
                <a:solidFill>
                  <a:srgbClr val="000000"/>
                </a:solidFill>
                <a:effectLst/>
                <a:latin typeface="Calibri,sans-serif"/>
                <a:ea typeface="Calibri,sans-serif"/>
                <a:cs typeface="Times New Roman" panose="02020603050405020304" pitchFamily="18" charset="0"/>
              </a:rPr>
              <a:t>hinese restaurant is only 0.12 higher than no food delivery </a:t>
            </a:r>
            <a:r>
              <a:rPr lang="en-US" altLang="zh-CN" sz="1400" kern="100" dirty="0" err="1">
                <a:solidFill>
                  <a:srgbClr val="000000"/>
                </a:solidFill>
                <a:effectLst/>
                <a:latin typeface="Calibri,sans-serif"/>
                <a:ea typeface="Calibri,sans-serif"/>
                <a:cs typeface="Times New Roman" panose="02020603050405020304" pitchFamily="18" charset="0"/>
              </a:rPr>
              <a:t>chinese</a:t>
            </a:r>
            <a:r>
              <a:rPr lang="en-US" altLang="zh-CN" sz="1400" kern="100" dirty="0">
                <a:solidFill>
                  <a:srgbClr val="000000"/>
                </a:solidFill>
                <a:effectLst/>
                <a:latin typeface="Calibri,sans-serif"/>
                <a:ea typeface="Calibri,sans-serif"/>
                <a:cs typeface="Times New Roman" panose="02020603050405020304" pitchFamily="18" charset="0"/>
              </a:rPr>
              <a:t> restaurant.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0D52D17-DD68-4B50-B740-4708BA302524}"/>
              </a:ext>
            </a:extLst>
          </p:cNvPr>
          <p:cNvSpPr txBox="1"/>
          <p:nvPr/>
        </p:nvSpPr>
        <p:spPr>
          <a:xfrm>
            <a:off x="628934" y="4048201"/>
            <a:ext cx="8562805" cy="629852"/>
          </a:xfrm>
          <a:prstGeom prst="rect">
            <a:avLst/>
          </a:prstGeom>
          <a:noFill/>
        </p:spPr>
        <p:txBody>
          <a:bodyPr wrap="square">
            <a:spAutoFit/>
          </a:bodyPr>
          <a:lstStyle/>
          <a:p>
            <a:pPr lvl="1" algn="l">
              <a:lnSpc>
                <a:spcPct val="130000"/>
              </a:lnSpc>
              <a:spcBef>
                <a:spcPts val="300"/>
              </a:spcBef>
              <a:spcAft>
                <a:spcPts val="300"/>
              </a:spcAft>
            </a:pPr>
            <a:r>
              <a:rPr lang="en-US" altLang="zh-CN" sz="1400" kern="100" dirty="0">
                <a:solidFill>
                  <a:srgbClr val="000000"/>
                </a:solidFill>
                <a:effectLst/>
                <a:latin typeface="Calibri,sans-serif"/>
                <a:ea typeface="Calibri,sans-serif"/>
                <a:cs typeface="Times New Roman" panose="02020603050405020304" pitchFamily="18" charset="0"/>
              </a:rPr>
              <a:t>e. </a:t>
            </a:r>
            <a:r>
              <a:rPr lang="en-US" altLang="zh-CN" sz="1400" b="1" kern="100" dirty="0">
                <a:solidFill>
                  <a:srgbClr val="000000"/>
                </a:solidFill>
                <a:effectLst/>
                <a:latin typeface="Calibri,sans-serif"/>
                <a:ea typeface="Calibri,sans-serif"/>
                <a:cs typeface="Times New Roman" panose="02020603050405020304" pitchFamily="18" charset="0"/>
              </a:rPr>
              <a:t>It's not worth investing in food take out, alcohol, </a:t>
            </a:r>
            <a:r>
              <a:rPr lang="en-US" altLang="zh-CN" sz="1400" b="1" kern="100" dirty="0" err="1">
                <a:solidFill>
                  <a:srgbClr val="000000"/>
                </a:solidFill>
                <a:effectLst/>
                <a:latin typeface="Calibri,sans-serif"/>
                <a:ea typeface="Calibri,sans-serif"/>
                <a:cs typeface="Times New Roman" panose="02020603050405020304" pitchFamily="18" charset="0"/>
              </a:rPr>
              <a:t>WiFi</a:t>
            </a:r>
            <a:r>
              <a:rPr lang="en-US" altLang="zh-CN" sz="1400" b="1" kern="100" dirty="0">
                <a:solidFill>
                  <a:srgbClr val="000000"/>
                </a:solidFill>
                <a:effectLst/>
                <a:latin typeface="Calibri,sans-serif"/>
                <a:ea typeface="Calibri,sans-serif"/>
                <a:cs typeface="Times New Roman" panose="02020603050405020304" pitchFamily="18" charset="0"/>
              </a:rPr>
              <a:t> and TV: </a:t>
            </a:r>
            <a:r>
              <a:rPr lang="en-US" altLang="zh-CN" sz="1400" kern="100" dirty="0">
                <a:solidFill>
                  <a:srgbClr val="000000"/>
                </a:solidFill>
                <a:effectLst/>
                <a:latin typeface="Calibri,sans-serif"/>
                <a:ea typeface="Calibri,sans-serif"/>
                <a:cs typeface="Times New Roman" panose="02020603050405020304" pitchFamily="18" charset="0"/>
              </a:rPr>
              <a:t>these four attributes are not related to the ratings (Wilcoxon-Rank test p-value are all greater than 0.05).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已录下的声音">
            <a:hlinkClick r:id="" action="ppaction://media"/>
            <a:extLst>
              <a:ext uri="{FF2B5EF4-FFF2-40B4-BE49-F238E27FC236}">
                <a16:creationId xmlns:a16="http://schemas.microsoft.com/office/drawing/2014/main" id="{C7DE4F1C-1461-4B04-A7A1-6E471BCD9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2790" y="4678053"/>
            <a:ext cx="304800" cy="304800"/>
          </a:xfrm>
          <a:prstGeom prst="rect">
            <a:avLst/>
          </a:prstGeom>
        </p:spPr>
      </p:pic>
    </p:spTree>
    <p:extLst>
      <p:ext uri="{BB962C8B-B14F-4D97-AF65-F5344CB8AC3E}">
        <p14:creationId xmlns:p14="http://schemas.microsoft.com/office/powerpoint/2010/main" val="41824287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主题​​">
  <a:themeElements>
    <a:clrScheme name="藕粉">
      <a:dk1>
        <a:sysClr val="windowText" lastClr="000000"/>
      </a:dk1>
      <a:lt1>
        <a:sysClr val="window" lastClr="FFFFFF"/>
      </a:lt1>
      <a:dk2>
        <a:srgbClr val="44546A"/>
      </a:dk2>
      <a:lt2>
        <a:srgbClr val="E7E6E6"/>
      </a:lt2>
      <a:accent1>
        <a:srgbClr val="FCD6C1"/>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华文细黑">
      <a:majorFont>
        <a:latin typeface="华文细黑"/>
        <a:ea typeface="华文细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1871</Words>
  <Application>Microsoft Office PowerPoint</Application>
  <PresentationFormat>全屏显示(16:9)</PresentationFormat>
  <Paragraphs>270</Paragraphs>
  <Slides>33</Slides>
  <Notes>1</Notes>
  <HiddenSlides>0</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Calibri,sans-serif</vt:lpstr>
      <vt:lpstr>Gill Sans</vt:lpstr>
      <vt:lpstr>华文细黑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Zixiang Xu</cp:lastModifiedBy>
  <cp:revision>9</cp:revision>
  <dcterms:created xsi:type="dcterms:W3CDTF">2020-11-29T04:13:25Z</dcterms:created>
  <dcterms:modified xsi:type="dcterms:W3CDTF">2020-12-01T02:27:00Z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